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0" r:id="rId5"/>
    <p:sldId id="261" r:id="rId6"/>
    <p:sldId id="259" r:id="rId7"/>
    <p:sldId id="270" r:id="rId8"/>
    <p:sldId id="271" r:id="rId9"/>
    <p:sldId id="269" r:id="rId10"/>
    <p:sldId id="267" r:id="rId11"/>
    <p:sldId id="273" r:id="rId12"/>
    <p:sldId id="262" r:id="rId13"/>
    <p:sldId id="266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25" autoAdjust="0"/>
  </p:normalViewPr>
  <p:slideViewPr>
    <p:cSldViewPr>
      <p:cViewPr varScale="1">
        <p:scale>
          <a:sx n="94" d="100"/>
          <a:sy n="94" d="100"/>
        </p:scale>
        <p:origin x="20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150618265930784"/>
          <c:y val="3.8398764402879003E-2"/>
        </c:manualLayout>
      </c:layout>
      <c:overlay val="0"/>
      <c:spPr>
        <a:solidFill>
          <a:srgbClr val="FF0000">
            <a:alpha val="17000"/>
          </a:srgbClr>
        </a:solidFill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Tasa Natalidad</c:v>
                </c:pt>
              </c:strCache>
            </c:strRef>
          </c:tx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2.4620964543595449E-2"/>
                  <c:y val="-6.0519691005413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en-US" dirty="0" smtClean="0">
                        <a:latin typeface="Times New Roman"/>
                        <a:cs typeface="Times New Roman"/>
                      </a:rPr>
                      <a:t>‰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103683894510384E-2"/>
                  <c:y val="1.344882022342514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9,2</a:t>
                    </a:r>
                    <a:r>
                      <a:rPr lang="en-US" sz="1800" b="0" i="0" u="none" strike="noStrike" baseline="0" smtClean="0">
                        <a:effectLst/>
                      </a:rPr>
                      <a:t>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1964</c:v>
                </c:pt>
                <c:pt idx="1">
                  <c:v>2014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22</c:v>
                </c:pt>
                <c:pt idx="1">
                  <c:v>9.1999999999999993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207"/>
        <c:axId val="262270808"/>
        <c:axId val="262271984"/>
        <c:axId val="211198800"/>
      </c:line3DChart>
      <c:catAx>
        <c:axId val="262270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2271984"/>
        <c:crosses val="autoZero"/>
        <c:auto val="1"/>
        <c:lblAlgn val="ctr"/>
        <c:lblOffset val="100"/>
        <c:noMultiLvlLbl val="0"/>
      </c:catAx>
      <c:valAx>
        <c:axId val="262271984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270808"/>
        <c:crosses val="autoZero"/>
        <c:crossBetween val="between"/>
        <c:majorUnit val="10"/>
      </c:valAx>
      <c:serAx>
        <c:axId val="211198800"/>
        <c:scaling>
          <c:orientation val="minMax"/>
        </c:scaling>
        <c:delete val="1"/>
        <c:axPos val="b"/>
        <c:majorTickMark val="out"/>
        <c:minorTickMark val="none"/>
        <c:tickLblPos val="nextTo"/>
        <c:crossAx val="2622719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626955552650645"/>
          <c:y val="9.8211143131307077E-2"/>
        </c:manualLayout>
      </c:layout>
      <c:overlay val="0"/>
      <c:spPr>
        <a:solidFill>
          <a:srgbClr val="00B0F0">
            <a:alpha val="16000"/>
          </a:srgbClr>
        </a:solidFill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Índice fecundidad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4.2207367789020768E-2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2419290871908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General</c:formatCode>
                <c:ptCount val="2"/>
                <c:pt idx="0">
                  <c:v>1964</c:v>
                </c:pt>
                <c:pt idx="1">
                  <c:v>2014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3.01</c:v>
                </c:pt>
                <c:pt idx="1">
                  <c:v>1.32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268848"/>
        <c:axId val="301159888"/>
        <c:axId val="211197104"/>
      </c:line3DChart>
      <c:catAx>
        <c:axId val="26226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1159888"/>
        <c:crosses val="autoZero"/>
        <c:auto val="1"/>
        <c:lblAlgn val="ctr"/>
        <c:lblOffset val="100"/>
        <c:noMultiLvlLbl val="0"/>
      </c:catAx>
      <c:valAx>
        <c:axId val="30115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268848"/>
        <c:crosses val="autoZero"/>
        <c:crossBetween val="between"/>
      </c:valAx>
      <c:serAx>
        <c:axId val="211197104"/>
        <c:scaling>
          <c:orientation val="minMax"/>
        </c:scaling>
        <c:delete val="1"/>
        <c:axPos val="b"/>
        <c:majorTickMark val="out"/>
        <c:minorTickMark val="none"/>
        <c:tickLblPos val="nextTo"/>
        <c:crossAx val="30115988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77662152764913E-2"/>
          <c:y val="8.0819831577451498E-2"/>
          <c:w val="0.66669255542251138"/>
          <c:h val="0.762109015492917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Propios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5715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3.5493827160493825E-2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776E-2"/>
                  <c:y val="-7.576288184415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&lt;35 años</c:v>
                </c:pt>
                <c:pt idx="1">
                  <c:v>35-39 años</c:v>
                </c:pt>
                <c:pt idx="2">
                  <c:v>&gt;40 años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32.4</c:v>
                </c:pt>
                <c:pt idx="1">
                  <c:v>26.7</c:v>
                </c:pt>
                <c:pt idx="2">
                  <c:v>15.9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Donados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4262062925313393E-2"/>
                  <c:y val="-7.123889303009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240604267564233E-2"/>
                  <c:y val="-7.0344868729484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&lt;35 años</c:v>
                </c:pt>
                <c:pt idx="1">
                  <c:v>35-39 años</c:v>
                </c:pt>
                <c:pt idx="2">
                  <c:v>&gt;40 años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43.8</c:v>
                </c:pt>
                <c:pt idx="1">
                  <c:v>47.2</c:v>
                </c:pt>
                <c:pt idx="2">
                  <c:v>42.7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160672"/>
        <c:axId val="301161064"/>
      </c:lineChart>
      <c:catAx>
        <c:axId val="30116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1161064"/>
        <c:crosses val="autoZero"/>
        <c:auto val="1"/>
        <c:lblAlgn val="ctr"/>
        <c:lblOffset val="100"/>
        <c:noMultiLvlLbl val="0"/>
      </c:catAx>
      <c:valAx>
        <c:axId val="301161064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1160672"/>
        <c:crosses val="autoZero"/>
        <c:crossBetween val="between"/>
        <c:majorUnit val="10"/>
        <c:minorUnit val="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err="1" smtClean="0">
                <a:solidFill>
                  <a:srgbClr val="0070C0"/>
                </a:solidFill>
              </a:rPr>
              <a:t>Reproducción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Asistida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en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España</a:t>
            </a:r>
            <a:endParaRPr lang="en-US" sz="28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0439079386484938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35239614071905"/>
          <c:y val="0.11247367562436972"/>
          <c:w val="0.63460866444180963"/>
          <c:h val="0.7670843276119154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RA en España</c:v>
                </c:pt>
              </c:strCache>
            </c:strRef>
          </c:tx>
          <c:spPr>
            <a:solidFill>
              <a:srgbClr val="00B050"/>
            </a:solidFill>
          </c:spPr>
          <c:explosion val="38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4110507809096659"/>
                  <c:y val="-0.1230282869646883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15389110069814"/>
                  <c:y val="6.60665026822261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Medicina Privada</c:v>
                </c:pt>
                <c:pt idx="1">
                  <c:v>Medicina Pública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0163279820597227"/>
          <c:y val="0.72592511377215063"/>
          <c:w val="0.79536042494516779"/>
          <c:h val="0.19514572157391163"/>
        </c:manualLayout>
      </c:layout>
      <c:overlay val="0"/>
      <c:txPr>
        <a:bodyPr/>
        <a:lstStyle/>
        <a:p>
          <a:pPr>
            <a:defRPr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442F-0539-4CBC-A607-B7FC8FB6D7ED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06D2-5343-4A33-A00F-765A8296BD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06D2-5343-4A33-A00F-765A8296BDF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37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06D2-5343-4A33-A00F-765A8296BDF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78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06D2-5343-4A33-A00F-765A8296BDF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37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06D2-5343-4A33-A00F-765A8296BD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16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06D2-5343-4A33-A00F-765A8296BD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93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06D2-5343-4A33-A00F-765A8296BDF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67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1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57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27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3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29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18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63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01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24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91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3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11000">
              <a:schemeClr val="accent1">
                <a:tint val="44500"/>
                <a:satMod val="160000"/>
                <a:alpha val="71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294E-FBF3-4C08-8AF6-0D14CF7A1AC1}" type="datetimeFigureOut">
              <a:rPr lang="es-ES" smtClean="0"/>
              <a:t>29/11/2016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3A2A-7805-4E85-A458-C32700C70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86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6838528" cy="1470025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Showcard Gothic" panose="04020904020102020604" pitchFamily="82" charset="0"/>
              </a:rPr>
              <a:t>La Reproducción Humana Asistida en el Sistema Sanitario</a:t>
            </a:r>
            <a:endParaRPr lang="es-ES" dirty="0">
              <a:latin typeface="Showcard Gothic" panose="04020904020102020604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19872" y="5110263"/>
            <a:ext cx="5750389" cy="17526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Dra. Ana Clavero </a:t>
            </a:r>
            <a:r>
              <a:rPr lang="es-ES" sz="2400" b="1" dirty="0" err="1" smtClean="0">
                <a:solidFill>
                  <a:srgbClr val="0070C0"/>
                </a:solidFill>
              </a:rPr>
              <a:t>Gilabert</a:t>
            </a:r>
            <a:endParaRPr lang="es-ES" sz="2400" b="1" dirty="0" smtClean="0">
              <a:solidFill>
                <a:srgbClr val="0070C0"/>
              </a:solidFill>
            </a:endParaRPr>
          </a:p>
          <a:p>
            <a:endParaRPr lang="es-ES" sz="2000" b="1" dirty="0" smtClean="0">
              <a:solidFill>
                <a:srgbClr val="0070C0"/>
              </a:solidFill>
            </a:endParaRPr>
          </a:p>
          <a:p>
            <a:r>
              <a:rPr lang="es-ES" sz="2000" b="1" dirty="0" smtClean="0">
                <a:solidFill>
                  <a:srgbClr val="0070C0"/>
                </a:solidFill>
              </a:rPr>
              <a:t>Responsable del Laboratorio de Reproducción del CHU Granada.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40" y="116632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5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9900"/>
            <a:ext cx="349188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4000" dirty="0">
                <a:latin typeface="Showcard Gothic" panose="04020904020102020604" pitchFamily="82" charset="0"/>
              </a:rPr>
              <a:t>Listas de espera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6" y="3571656"/>
            <a:ext cx="6119935" cy="30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37" y="434868"/>
            <a:ext cx="5173960" cy="304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80968" y="2348880"/>
            <a:ext cx="3420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>
                <a:sym typeface="Wingdings" panose="05000000000000000000" pitchFamily="2" charset="2"/>
              </a:rPr>
              <a:t>Nº tratamientos al año</a:t>
            </a:r>
            <a:endParaRPr lang="es-ES" sz="2000" b="1" dirty="0"/>
          </a:p>
        </p:txBody>
      </p:sp>
      <p:sp>
        <p:nvSpPr>
          <p:cNvPr id="7" name="6 Flecha abajo"/>
          <p:cNvSpPr/>
          <p:nvPr/>
        </p:nvSpPr>
        <p:spPr>
          <a:xfrm rot="1367476">
            <a:off x="5660735" y="3248870"/>
            <a:ext cx="43204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3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5760"/>
            <a:ext cx="349188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4000" dirty="0" smtClean="0">
                <a:latin typeface="Showcard Gothic" panose="04020904020102020604" pitchFamily="82" charset="0"/>
              </a:rPr>
              <a:t>resumen</a:t>
            </a:r>
            <a:endParaRPr lang="es-ES" sz="4000" dirty="0">
              <a:latin typeface="Showcard Gothic" panose="04020904020102020604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340768"/>
            <a:ext cx="684076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 smtClean="0">
                <a:sym typeface="Wingdings" panose="05000000000000000000" pitchFamily="2" charset="2"/>
              </a:rPr>
              <a:t>Menos personal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 smtClean="0">
                <a:sym typeface="Wingdings" panose="05000000000000000000" pitchFamily="2" charset="2"/>
              </a:rPr>
              <a:t>Menos presupuesto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 smtClean="0">
                <a:sym typeface="Wingdings" panose="05000000000000000000" pitchFamily="2" charset="2"/>
              </a:rPr>
              <a:t>Más carga asistencial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 smtClean="0">
                <a:sym typeface="Wingdings" panose="05000000000000000000" pitchFamily="2" charset="2"/>
              </a:rPr>
              <a:t>Mantenemos lista de espera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 rot="20838514">
            <a:off x="5692912" y="1486114"/>
            <a:ext cx="2272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Buen hacer de los profesionales</a:t>
            </a:r>
            <a:endParaRPr lang="es-ES" sz="2800" b="1" dirty="0"/>
          </a:p>
        </p:txBody>
      </p:sp>
      <p:sp>
        <p:nvSpPr>
          <p:cNvPr id="7" name="6 Flecha abajo"/>
          <p:cNvSpPr/>
          <p:nvPr/>
        </p:nvSpPr>
        <p:spPr>
          <a:xfrm rot="15571169">
            <a:off x="4391978" y="1696160"/>
            <a:ext cx="681298" cy="1540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4" y="3882220"/>
            <a:ext cx="2808312" cy="29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4499992" y="3439429"/>
            <a:ext cx="4134399" cy="3301939"/>
            <a:chOff x="4499992" y="3439429"/>
            <a:chExt cx="4134399" cy="33019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4797152"/>
              <a:ext cx="1944216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9 Grupo"/>
            <p:cNvGrpSpPr/>
            <p:nvPr/>
          </p:nvGrpSpPr>
          <p:grpSpPr>
            <a:xfrm>
              <a:off x="5568529" y="3439429"/>
              <a:ext cx="3065862" cy="1728192"/>
              <a:chOff x="971600" y="4581128"/>
              <a:chExt cx="3065862" cy="1728192"/>
            </a:xfrm>
          </p:grpSpPr>
          <p:sp>
            <p:nvSpPr>
              <p:cNvPr id="9" name="8 Llamada de nube"/>
              <p:cNvSpPr/>
              <p:nvPr/>
            </p:nvSpPr>
            <p:spPr>
              <a:xfrm>
                <a:off x="971600" y="4581128"/>
                <a:ext cx="2880320" cy="1728192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 rot="21281966">
                <a:off x="1517182" y="4839385"/>
                <a:ext cx="252028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Traslado a Traumatología: 300m2 menos!!</a:t>
                </a:r>
                <a:endParaRPr lang="es-E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77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88640"/>
            <a:ext cx="4417133" cy="7780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Riesgos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10" y="1124744"/>
            <a:ext cx="5979103" cy="2232248"/>
          </a:xfrm>
        </p:spPr>
      </p:pic>
      <p:sp>
        <p:nvSpPr>
          <p:cNvPr id="5" name="4 CuadroTexto"/>
          <p:cNvSpPr txBox="1"/>
          <p:nvPr/>
        </p:nvSpPr>
        <p:spPr>
          <a:xfrm>
            <a:off x="539552" y="3356992"/>
            <a:ext cx="79376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sz="2000" b="1" dirty="0" smtClean="0"/>
              <a:t>No control sanitario, no trazabilidad.</a:t>
            </a:r>
          </a:p>
          <a:p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Riesgo de contagio de enfermedades de transmisión sexual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Riesgo de transmisión de enfermedades hereditarias a la descendencia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/>
              <a:t>Donación no anónima</a:t>
            </a:r>
            <a:endParaRPr lang="es-ES" sz="2000" b="1" dirty="0"/>
          </a:p>
        </p:txBody>
      </p:sp>
      <p:sp>
        <p:nvSpPr>
          <p:cNvPr id="6" name="5 Flecha curvada hacia la derecha"/>
          <p:cNvSpPr/>
          <p:nvPr/>
        </p:nvSpPr>
        <p:spPr>
          <a:xfrm>
            <a:off x="107504" y="4182491"/>
            <a:ext cx="432048" cy="79727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80" y="5445224"/>
            <a:ext cx="228551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424969" y="332656"/>
            <a:ext cx="4230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err="1">
                <a:solidFill>
                  <a:srgbClr val="FF0000"/>
                </a:solidFill>
                <a:latin typeface="Gill Sans Ultra Bold" panose="020B0A02020104020203" pitchFamily="34" charset="0"/>
              </a:rPr>
              <a:t>Autoinseminación</a:t>
            </a:r>
            <a:endParaRPr lang="es-ES" sz="2400" b="1" dirty="0">
              <a:solidFill>
                <a:srgbClr val="FF000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 smtClean="0"/>
              <a:t>RHA pública en Andalucía:</a:t>
            </a:r>
          </a:p>
          <a:p>
            <a:pPr lvl="1">
              <a:lnSpc>
                <a:spcPct val="150000"/>
              </a:lnSpc>
            </a:pPr>
            <a:r>
              <a:rPr lang="es-ES" sz="2400" b="1" dirty="0" smtClean="0">
                <a:solidFill>
                  <a:srgbClr val="00B050"/>
                </a:solidFill>
              </a:rPr>
              <a:t>Positivo:</a:t>
            </a:r>
            <a:r>
              <a:rPr lang="es-ES" sz="2400" b="1" dirty="0" smtClean="0"/>
              <a:t> asiste a mujeres sin pareja o con pareja femenina</a:t>
            </a:r>
          </a:p>
          <a:p>
            <a:pPr lvl="1"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</a:rPr>
              <a:t>Negativo:</a:t>
            </a:r>
            <a:r>
              <a:rPr lang="es-ES" sz="2400" b="1" dirty="0" smtClean="0"/>
              <a:t> restricción por edad, hijos previos sanos o esterilización previa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/>
              <a:t>Necesitamos más personal y recursos para disminuir listas de espera</a:t>
            </a:r>
          </a:p>
        </p:txBody>
      </p:sp>
    </p:spTree>
    <p:extLst>
      <p:ext uri="{BB962C8B-B14F-4D97-AF65-F5344CB8AC3E}">
        <p14:creationId xmlns:p14="http://schemas.microsoft.com/office/powerpoint/2010/main" val="22431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1"/>
            <a:ext cx="8507288" cy="35569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/>
              <a:t>Dudas jurídicas en algunas técnicas de RA 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/>
              <a:t>Solucionar el problema de base:</a:t>
            </a:r>
          </a:p>
          <a:p>
            <a:pPr lvl="1">
              <a:lnSpc>
                <a:spcPct val="150000"/>
              </a:lnSpc>
            </a:pPr>
            <a:r>
              <a:rPr lang="es-ES" sz="2400" b="1" dirty="0" smtClean="0"/>
              <a:t>Políticas de conciliación</a:t>
            </a:r>
            <a:endParaRPr lang="es-ES" sz="2400" b="1" dirty="0"/>
          </a:p>
          <a:p>
            <a:pPr lvl="1">
              <a:lnSpc>
                <a:spcPct val="150000"/>
              </a:lnSpc>
            </a:pPr>
            <a:r>
              <a:rPr lang="es-ES" sz="2400" b="1" dirty="0" smtClean="0"/>
              <a:t>Programas de promoción de la natalidad</a:t>
            </a:r>
          </a:p>
          <a:p>
            <a:pPr lvl="1">
              <a:lnSpc>
                <a:spcPct val="150000"/>
              </a:lnSpc>
            </a:pPr>
            <a:r>
              <a:rPr lang="es-ES" sz="2400" b="1" dirty="0" smtClean="0"/>
              <a:t>Educación de la población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82" y="4301482"/>
            <a:ext cx="2550790" cy="24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6347048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3200" dirty="0">
                <a:latin typeface="Gill Sans Ultra Bold" panose="020B0A02020104020203" pitchFamily="34" charset="0"/>
              </a:rPr>
              <a:t>¿</a:t>
            </a:r>
            <a:r>
              <a:rPr lang="es-ES" dirty="0">
                <a:latin typeface="Showcard Gothic" panose="04020904020102020604" pitchFamily="82" charset="0"/>
              </a:rPr>
              <a:t>Cuál</a:t>
            </a:r>
            <a:r>
              <a:rPr lang="es-ES" sz="3200" dirty="0">
                <a:latin typeface="Gill Sans Ultra Bold" panose="020B0A02020104020203" pitchFamily="34" charset="0"/>
              </a:rPr>
              <a:t> </a:t>
            </a:r>
            <a:r>
              <a:rPr lang="es-ES" dirty="0">
                <a:latin typeface="Showcard Gothic" panose="04020904020102020604" pitchFamily="82" charset="0"/>
              </a:rPr>
              <a:t>es el problema?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448409"/>
              </p:ext>
            </p:extLst>
          </p:nvPr>
        </p:nvGraphicFramePr>
        <p:xfrm>
          <a:off x="288998" y="1196752"/>
          <a:ext cx="3610744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404525"/>
              </p:ext>
            </p:extLst>
          </p:nvPr>
        </p:nvGraphicFramePr>
        <p:xfrm>
          <a:off x="4860032" y="836712"/>
          <a:ext cx="361074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3528" y="4818454"/>
            <a:ext cx="410445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/>
              <a:t>Todos los países desarrollados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/>
              <a:t>Retraso de la maternidad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/>
              <a:t>¿Solución?: Reproducción Asistida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95835"/>
            <a:ext cx="2341612" cy="133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400944" cy="58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7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3600" dirty="0">
                <a:latin typeface="Showcard Gothic" panose="04020904020102020604" pitchFamily="82" charset="0"/>
              </a:rPr>
              <a:t>¿Y la solución?</a:t>
            </a:r>
            <a:br>
              <a:rPr lang="es-ES" sz="3600" dirty="0">
                <a:latin typeface="Showcard Gothic" panose="04020904020102020604" pitchFamily="82" charset="0"/>
              </a:rPr>
            </a:br>
            <a:r>
              <a:rPr lang="es-ES" sz="3600" dirty="0">
                <a:latin typeface="Showcard Gothic" panose="04020904020102020604" pitchFamily="82" charset="0"/>
              </a:rPr>
              <a:t>¿Reproducción Humana Asistida?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264669"/>
              </p:ext>
            </p:extLst>
          </p:nvPr>
        </p:nvGraphicFramePr>
        <p:xfrm>
          <a:off x="3315309" y="3732317"/>
          <a:ext cx="5832648" cy="298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347864" y="314929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Tasa de gestación por ciclo de RHA en España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1" y="1775703"/>
            <a:ext cx="2732351" cy="3597513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3753632" y="1364032"/>
            <a:ext cx="3710571" cy="1412822"/>
            <a:chOff x="4665068" y="1601819"/>
            <a:chExt cx="3710571" cy="1412822"/>
          </a:xfrm>
        </p:grpSpPr>
        <p:grpSp>
          <p:nvGrpSpPr>
            <p:cNvPr id="8" name="7 Grupo"/>
            <p:cNvGrpSpPr/>
            <p:nvPr/>
          </p:nvGrpSpPr>
          <p:grpSpPr>
            <a:xfrm>
              <a:off x="6579367" y="1601819"/>
              <a:ext cx="1796272" cy="1412822"/>
              <a:chOff x="6804248" y="1264741"/>
              <a:chExt cx="1796272" cy="141282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1264741"/>
                <a:ext cx="1524016" cy="1412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5 CuadroTexto"/>
              <p:cNvSpPr txBox="1"/>
              <p:nvPr/>
            </p:nvSpPr>
            <p:spPr>
              <a:xfrm>
                <a:off x="7664416" y="2308230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0070C0"/>
                    </a:solidFill>
                  </a:rPr>
                  <a:t>2014</a:t>
                </a:r>
                <a:endParaRPr lang="es-ES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" name="6 CuadroTexto"/>
            <p:cNvSpPr txBox="1"/>
            <p:nvPr/>
          </p:nvSpPr>
          <p:spPr>
            <a:xfrm rot="21058038">
              <a:off x="4665068" y="1791144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FF0000"/>
                  </a:solidFill>
                </a:rPr>
                <a:t>Nuestra realidad</a:t>
              </a:r>
              <a:endParaRPr lang="es-E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1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Desigualdades en la asistencia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14014"/>
            <a:ext cx="3040712" cy="4295306"/>
          </a:xfrm>
        </p:spPr>
      </p:pic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4249660801"/>
              </p:ext>
            </p:extLst>
          </p:nvPr>
        </p:nvGraphicFramePr>
        <p:xfrm>
          <a:off x="4211960" y="1772816"/>
          <a:ext cx="4223792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56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Desigualdades en la asistencia pública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1480101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Cartera de servicios: </a:t>
            </a:r>
            <a:endParaRPr lang="es-ES" dirty="0"/>
          </a:p>
          <a:p>
            <a:endParaRPr lang="es-ES" sz="2000" b="1" dirty="0" smtClean="0">
              <a:solidFill>
                <a:srgbClr val="00B050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Criterios </a:t>
            </a:r>
            <a:r>
              <a:rPr lang="es-ES" sz="2000" b="1" dirty="0">
                <a:solidFill>
                  <a:srgbClr val="FF0000"/>
                </a:solidFill>
              </a:rPr>
              <a:t>exclusión:</a:t>
            </a:r>
          </a:p>
          <a:p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Mujeres &gt;39 años al inicio del estudio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Varones &gt;54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Hijo previo sano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Esterilización </a:t>
            </a:r>
            <a:r>
              <a:rPr lang="es-ES" b="1" dirty="0"/>
              <a:t>voluntaria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Mala reserva ovárica</a:t>
            </a:r>
          </a:p>
          <a:p>
            <a:endParaRPr lang="es-ES" sz="2000" b="1" dirty="0" smtClean="0">
              <a:solidFill>
                <a:srgbClr val="00B050"/>
              </a:solidFill>
            </a:endParaRPr>
          </a:p>
          <a:p>
            <a:r>
              <a:rPr lang="es-ES" sz="2000" b="1" dirty="0" smtClean="0">
                <a:solidFill>
                  <a:srgbClr val="00B050"/>
                </a:solidFill>
              </a:rPr>
              <a:t>Criterios inclusión:</a:t>
            </a:r>
          </a:p>
          <a:p>
            <a:endParaRPr lang="es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1 año de relaciones sexuales sin protección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47334"/>
            <a:ext cx="2703363" cy="24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6042761" y="3756027"/>
            <a:ext cx="3010132" cy="2679277"/>
            <a:chOff x="6084169" y="3674642"/>
            <a:chExt cx="3010132" cy="26792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426" y="4725144"/>
              <a:ext cx="280987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6 Conector curvado"/>
            <p:cNvCxnSpPr/>
            <p:nvPr/>
          </p:nvCxnSpPr>
          <p:spPr>
            <a:xfrm rot="16200000" flipH="1">
              <a:off x="5882954" y="3875857"/>
              <a:ext cx="1482549" cy="1080120"/>
            </a:xfrm>
            <a:prstGeom prst="curvedConnector3">
              <a:avLst/>
            </a:prstGeom>
            <a:ln w="762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4 Rectángulo"/>
          <p:cNvSpPr/>
          <p:nvPr/>
        </p:nvSpPr>
        <p:spPr>
          <a:xfrm>
            <a:off x="3419872" y="1617793"/>
            <a:ext cx="4168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400" b="1" dirty="0">
                <a:solidFill>
                  <a:prstClr val="black"/>
                </a:solidFill>
              </a:rPr>
              <a:t>RD 1030/2016 y Orden SSI/2065/2014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1631203" y="5496963"/>
            <a:ext cx="3577338" cy="1026808"/>
            <a:chOff x="2056107" y="5055773"/>
            <a:chExt cx="3577338" cy="1026808"/>
          </a:xfrm>
        </p:grpSpPr>
        <p:cxnSp>
          <p:nvCxnSpPr>
            <p:cNvPr id="4" name="3 Conector curvado"/>
            <p:cNvCxnSpPr/>
            <p:nvPr/>
          </p:nvCxnSpPr>
          <p:spPr>
            <a:xfrm>
              <a:off x="2056107" y="5055773"/>
              <a:ext cx="1253305" cy="675938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CuadroTexto"/>
            <p:cNvSpPr txBox="1"/>
            <p:nvPr/>
          </p:nvSpPr>
          <p:spPr>
            <a:xfrm rot="20750086">
              <a:off x="3388257" y="5159251"/>
              <a:ext cx="2245188" cy="92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Discriminación a parejas homosexuales y mujeres sin pareja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98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latin typeface="Showcard Gothic" panose="04020904020102020604" pitchFamily="82" charset="0"/>
              </a:rPr>
              <a:t>Guía de Reproducción Humana Asistida en el SSPA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050800" cy="4525963"/>
          </a:xfrm>
        </p:spPr>
      </p:pic>
      <p:sp>
        <p:nvSpPr>
          <p:cNvPr id="8" name="7 CuadroTexto"/>
          <p:cNvSpPr txBox="1"/>
          <p:nvPr/>
        </p:nvSpPr>
        <p:spPr>
          <a:xfrm>
            <a:off x="3923928" y="2132856"/>
            <a:ext cx="5040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 smtClean="0"/>
              <a:t>Asistencia en todas las provincias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 smtClean="0"/>
              <a:t>Donación </a:t>
            </a:r>
            <a:r>
              <a:rPr lang="es-ES" sz="2000" b="1" dirty="0"/>
              <a:t>de ovocitos en todas las provincias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 smtClean="0"/>
              <a:t>DGP en centro público (Sevilla)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 smtClean="0"/>
              <a:t>Enfermedades infecciosas transmisibles en centro público (Granada)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FF0000"/>
                </a:solidFill>
              </a:rPr>
              <a:t>Mujer sin pareja / con pareja femenina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39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16908" y="514256"/>
            <a:ext cx="4484851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3200" dirty="0">
                <a:latin typeface="Showcard Gothic" panose="04020904020102020604" pitchFamily="82" charset="0"/>
              </a:rPr>
              <a:t>Técnicas no incluidas por motivos legales/éticos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067943" y="188640"/>
            <a:ext cx="316861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900" dirty="0">
                <a:solidFill>
                  <a:srgbClr val="FF0000"/>
                </a:solidFill>
                <a:latin typeface="Gill Sans Ultra Bold" panose="020B0A02020104020203" pitchFamily="34" charset="0"/>
                <a:ea typeface="+mj-ea"/>
                <a:cs typeface="+mj-cs"/>
              </a:rPr>
              <a:t>ROPA </a:t>
            </a:r>
          </a:p>
          <a:p>
            <a:pPr algn="ctr"/>
            <a:r>
              <a:rPr lang="es-ES" sz="1400" b="1" dirty="0" smtClean="0"/>
              <a:t>(</a:t>
            </a:r>
            <a:r>
              <a:rPr lang="es-ES" sz="1400" b="1" dirty="0" err="1" smtClean="0"/>
              <a:t>Reception</a:t>
            </a:r>
            <a:r>
              <a:rPr lang="es-ES" sz="1400" b="1" dirty="0" smtClean="0"/>
              <a:t> of </a:t>
            </a:r>
            <a:r>
              <a:rPr lang="es-ES" sz="1400" b="1" dirty="0" err="1" smtClean="0"/>
              <a:t>Ovocytes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from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Partner</a:t>
            </a:r>
            <a:r>
              <a:rPr lang="es-ES" sz="1400" b="1" dirty="0" smtClean="0"/>
              <a:t>)</a:t>
            </a:r>
          </a:p>
          <a:p>
            <a:pPr algn="ctr"/>
            <a:endParaRPr lang="es-ES" sz="24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40" y="1455433"/>
            <a:ext cx="4503904" cy="15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624"/>
            <a:ext cx="1728418" cy="12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92" y="3334913"/>
            <a:ext cx="2208111" cy="177209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40" y="5320691"/>
            <a:ext cx="4680520" cy="1432148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 rot="21269246">
            <a:off x="3219434" y="3495774"/>
            <a:ext cx="2693668" cy="1242611"/>
            <a:chOff x="3915087" y="1307237"/>
            <a:chExt cx="2619503" cy="1242611"/>
          </a:xfrm>
        </p:grpSpPr>
        <p:sp>
          <p:nvSpPr>
            <p:cNvPr id="8" name="7 Nube"/>
            <p:cNvSpPr/>
            <p:nvPr/>
          </p:nvSpPr>
          <p:spPr>
            <a:xfrm>
              <a:off x="3915087" y="1307237"/>
              <a:ext cx="2212544" cy="124261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162155" y="1643952"/>
              <a:ext cx="2372435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000" b="1" dirty="0" smtClean="0">
                  <a:solidFill>
                    <a:schemeClr val="bg1"/>
                  </a:solidFill>
                </a:rPr>
                <a:t>Limbo jurídico</a:t>
              </a:r>
              <a:endParaRPr lang="es-E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107504" y="2596249"/>
            <a:ext cx="27363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Ley 14/2006 </a:t>
            </a:r>
          </a:p>
          <a:p>
            <a:r>
              <a:rPr lang="es-ES" dirty="0" smtClean="0">
                <a:sym typeface="Wingdings" panose="05000000000000000000" pitchFamily="2" charset="2"/>
              </a:rPr>
              <a:t> donación de gametos entre la pareja</a:t>
            </a:r>
          </a:p>
          <a:p>
            <a:pPr marL="285750" indent="-285750">
              <a:buFont typeface="Wingdings"/>
              <a:buChar char="à"/>
            </a:pPr>
            <a:r>
              <a:rPr lang="es-ES" dirty="0">
                <a:sym typeface="Wingdings" panose="05000000000000000000" pitchFamily="2" charset="2"/>
              </a:rPr>
              <a:t>d</a:t>
            </a:r>
            <a:r>
              <a:rPr lang="es-ES" dirty="0" smtClean="0">
                <a:sym typeface="Wingdings" panose="05000000000000000000" pitchFamily="2" charset="2"/>
              </a:rPr>
              <a:t>onación de óvulos no anónima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32656" y="5107008"/>
            <a:ext cx="2286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  <a:sym typeface="Wingdings" panose="05000000000000000000" pitchFamily="2" charset="2"/>
              </a:rPr>
              <a:t>CNRHA</a:t>
            </a:r>
          </a:p>
          <a:p>
            <a:pPr lvl="0"/>
            <a:r>
              <a:rPr lang="es-ES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s-ES" dirty="0" smtClean="0">
                <a:solidFill>
                  <a:prstClr val="black"/>
                </a:solidFill>
                <a:sym typeface="Wingdings" panose="05000000000000000000" pitchFamily="2" charset="2"/>
              </a:rPr>
              <a:t>Toda nueva técnica necesita autorización del comité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rot="1458074">
            <a:off x="2802397" y="3262242"/>
            <a:ext cx="576064" cy="41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11788879">
            <a:off x="5470010" y="4233651"/>
            <a:ext cx="576064" cy="41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20634877">
            <a:off x="2788527" y="4725749"/>
            <a:ext cx="576064" cy="41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0" y="476672"/>
            <a:ext cx="4254383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3200" dirty="0">
                <a:latin typeface="Showcard Gothic" panose="04020904020102020604" pitchFamily="82" charset="0"/>
              </a:rPr>
              <a:t>Técnicas no incluidas por motivos legales/éticos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80112" y="2469744"/>
            <a:ext cx="3384376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>
                <a:sym typeface="Wingdings" panose="05000000000000000000" pitchFamily="2" charset="2"/>
              </a:rPr>
              <a:t>Prohibida por la Ley 14/2006</a:t>
            </a:r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572000" y="404664"/>
            <a:ext cx="42484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rgbClr val="FF0000"/>
                </a:solidFill>
                <a:latin typeface="Gill Sans Ultra Bold" panose="020B0A02020104020203" pitchFamily="34" charset="0"/>
                <a:ea typeface="+mj-ea"/>
                <a:cs typeface="+mj-cs"/>
              </a:rPr>
              <a:t>Subrogración</a:t>
            </a:r>
            <a:r>
              <a:rPr lang="es-ES" sz="2400" dirty="0">
                <a:solidFill>
                  <a:srgbClr val="FF0000"/>
                </a:solidFill>
                <a:latin typeface="Gill Sans Ultra Bold" panose="020B0A02020104020203" pitchFamily="34" charset="0"/>
                <a:ea typeface="+mj-ea"/>
                <a:cs typeface="+mj-cs"/>
              </a:rPr>
              <a:t> uterina </a:t>
            </a:r>
            <a:r>
              <a:rPr lang="es-ES" b="1" dirty="0" smtClean="0"/>
              <a:t>(Útero de alquiler)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endParaRPr lang="es-ES" sz="2400" b="1" dirty="0" smtClean="0"/>
          </a:p>
        </p:txBody>
      </p:sp>
      <p:sp>
        <p:nvSpPr>
          <p:cNvPr id="7" name="6 Flecha abajo"/>
          <p:cNvSpPr/>
          <p:nvPr/>
        </p:nvSpPr>
        <p:spPr>
          <a:xfrm rot="19457338">
            <a:off x="7224942" y="1199695"/>
            <a:ext cx="432048" cy="1151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827584" y="321297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Caso en Valencia: pareja de varones homosexuales con hijos gemelos por subrogación </a:t>
            </a:r>
            <a:endParaRPr lang="es-ES" b="1" dirty="0"/>
          </a:p>
        </p:txBody>
      </p:sp>
      <p:sp>
        <p:nvSpPr>
          <p:cNvPr id="11" name="10 Flecha abajo"/>
          <p:cNvSpPr/>
          <p:nvPr/>
        </p:nvSpPr>
        <p:spPr>
          <a:xfrm>
            <a:off x="2093635" y="4239539"/>
            <a:ext cx="216024" cy="5576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725483" y="48691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No inscripción en Registro Civil</a:t>
            </a:r>
            <a:endParaRPr lang="es-ES" b="1" dirty="0"/>
          </a:p>
        </p:txBody>
      </p:sp>
      <p:sp>
        <p:nvSpPr>
          <p:cNvPr id="13" name="12 Flecha abajo"/>
          <p:cNvSpPr/>
          <p:nvPr/>
        </p:nvSpPr>
        <p:spPr>
          <a:xfrm>
            <a:off x="2072913" y="5391667"/>
            <a:ext cx="216024" cy="5576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17471" y="602128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Recurren y tras larga batalla los inscriben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932040" y="580526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Juzgado: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Varón aporta gameto: padre biológico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Pareja: adopta </a:t>
            </a:r>
            <a:endParaRPr lang="es-ES" b="1" dirty="0"/>
          </a:p>
        </p:txBody>
      </p:sp>
      <p:sp>
        <p:nvSpPr>
          <p:cNvPr id="17" name="16 Flecha abajo"/>
          <p:cNvSpPr/>
          <p:nvPr/>
        </p:nvSpPr>
        <p:spPr>
          <a:xfrm rot="10800000">
            <a:off x="6372200" y="5157192"/>
            <a:ext cx="306258" cy="4542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 rot="16200000">
            <a:off x="4264772" y="5880031"/>
            <a:ext cx="263291" cy="8338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355976" y="3833753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Ministerio de </a:t>
            </a:r>
            <a:r>
              <a:rPr lang="es-ES" b="1" dirty="0" smtClean="0"/>
              <a:t>Justicia: </a:t>
            </a:r>
            <a:r>
              <a:rPr lang="es-ES" sz="1400" b="1" dirty="0" smtClean="0"/>
              <a:t>Instrucción </a:t>
            </a:r>
            <a:r>
              <a:rPr lang="es-ES" sz="1400" b="1" dirty="0"/>
              <a:t>5 </a:t>
            </a:r>
            <a:r>
              <a:rPr lang="es-ES" sz="1400" b="1" dirty="0" smtClean="0"/>
              <a:t>octubre 2010</a:t>
            </a:r>
          </a:p>
          <a:p>
            <a:endParaRPr lang="es-ES" sz="1400" b="1" dirty="0" smtClean="0"/>
          </a:p>
          <a:p>
            <a:r>
              <a:rPr lang="es-ES" sz="1400" b="1" dirty="0" smtClean="0">
                <a:sym typeface="Wingdings" panose="05000000000000000000" pitchFamily="2" charset="2"/>
              </a:rPr>
              <a:t></a:t>
            </a:r>
            <a:r>
              <a:rPr lang="es-ES" sz="1600" b="1" dirty="0" smtClean="0">
                <a:sym typeface="Wingdings" panose="05000000000000000000" pitchFamily="2" charset="2"/>
              </a:rPr>
              <a:t>R</a:t>
            </a:r>
            <a:r>
              <a:rPr lang="es-ES" sz="1600" b="1" dirty="0" smtClean="0"/>
              <a:t>esolución </a:t>
            </a:r>
            <a:r>
              <a:rPr lang="es-ES" sz="1600" b="1" dirty="0"/>
              <a:t>judicial del país donde se ha producido la maternidad subrogada que reconozca la filiación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2920254" y="3044849"/>
            <a:ext cx="3240359" cy="2339467"/>
            <a:chOff x="2920254" y="3044849"/>
            <a:chExt cx="3240359" cy="2339467"/>
          </a:xfrm>
        </p:grpSpPr>
        <p:sp>
          <p:nvSpPr>
            <p:cNvPr id="9" name="8 Explosión 2"/>
            <p:cNvSpPr/>
            <p:nvPr/>
          </p:nvSpPr>
          <p:spPr>
            <a:xfrm>
              <a:off x="2920254" y="3044849"/>
              <a:ext cx="3240359" cy="2339467"/>
            </a:xfrm>
            <a:prstGeom prst="irregularSeal2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 rot="20773531">
              <a:off x="3487331" y="3950474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Discriminación por motivo económico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20516"/>
            <a:ext cx="2611636" cy="110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1" grpId="0" animBg="1"/>
      <p:bldP spid="12" grpId="0"/>
      <p:bldP spid="13" grpId="0" animBg="1"/>
      <p:bldP spid="14" grpId="0"/>
      <p:bldP spid="15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404664"/>
            <a:ext cx="338437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4000" dirty="0">
                <a:latin typeface="Showcard Gothic" panose="04020904020102020604" pitchFamily="82" charset="0"/>
              </a:rPr>
              <a:t>Listas de espera</a:t>
            </a:r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72634"/>
            <a:ext cx="6006022" cy="2700382"/>
          </a:xfrm>
        </p:spPr>
      </p:pic>
      <p:sp>
        <p:nvSpPr>
          <p:cNvPr id="7" name="6 CuadroTexto"/>
          <p:cNvSpPr txBox="1"/>
          <p:nvPr/>
        </p:nvSpPr>
        <p:spPr>
          <a:xfrm>
            <a:off x="755576" y="3609102"/>
            <a:ext cx="540060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 smtClean="0"/>
              <a:t>Menos personal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 smtClean="0"/>
              <a:t>Menos tratamientos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ym typeface="Wingdings" panose="05000000000000000000" pitchFamily="2" charset="2"/>
              </a:rPr>
              <a:t>Más lista de espera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ym typeface="Wingdings" panose="05000000000000000000" pitchFamily="2" charset="2"/>
              </a:rPr>
              <a:t>Más edad media de las mujeres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ym typeface="Wingdings" panose="05000000000000000000" pitchFamily="2" charset="2"/>
              </a:rPr>
              <a:t>Menos posibilidades de embarazo</a:t>
            </a:r>
            <a:endParaRPr lang="es-ES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54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892</TotalTime>
  <Words>456</Words>
  <Application>Microsoft Office PowerPoint</Application>
  <PresentationFormat>Presentación en pantalla (4:3)</PresentationFormat>
  <Paragraphs>112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Ultra Bold</vt:lpstr>
      <vt:lpstr>Showcard Gothic</vt:lpstr>
      <vt:lpstr>Times New Roman</vt:lpstr>
      <vt:lpstr>Wingdings</vt:lpstr>
      <vt:lpstr>Tema de Office</vt:lpstr>
      <vt:lpstr>La Reproducción Humana Asistida en el Sistema Sanitario</vt:lpstr>
      <vt:lpstr>¿Cuál es el problema?</vt:lpstr>
      <vt:lpstr>¿Y la solución? ¿Reproducción Humana Asistida?</vt:lpstr>
      <vt:lpstr>Desigualdades en la asistencia</vt:lpstr>
      <vt:lpstr>Desigualdades en la asistencia pública</vt:lpstr>
      <vt:lpstr>Guía de Reproducción Humana Asistida en el SSPA</vt:lpstr>
      <vt:lpstr>Técnicas no incluidas por motivos legales/éticos</vt:lpstr>
      <vt:lpstr>Técnicas no incluidas por motivos legales/éticos</vt:lpstr>
      <vt:lpstr>Listas de espera</vt:lpstr>
      <vt:lpstr>Listas de espera</vt:lpstr>
      <vt:lpstr>resumen</vt:lpstr>
      <vt:lpstr>Riesgos</vt:lpstr>
      <vt:lpstr>Conclusiones</vt:lpstr>
      <vt:lpstr>Conclusiones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Reproducción Humana Asistida en el Sistema Sanitario</dc:title>
  <dc:creator>ANA CLAVERO GILABERT</dc:creator>
  <cp:lastModifiedBy>Maria Del Rio Lozano</cp:lastModifiedBy>
  <cp:revision>48</cp:revision>
  <dcterms:created xsi:type="dcterms:W3CDTF">2016-11-11T10:46:23Z</dcterms:created>
  <dcterms:modified xsi:type="dcterms:W3CDTF">2016-11-29T13:21:10Z</dcterms:modified>
</cp:coreProperties>
</file>