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71" r:id="rId4"/>
    <p:sldId id="272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345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59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159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16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760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638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34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04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947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505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584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3C98A-2A66-4604-96EC-1250D4909C60}" type="datetimeFigureOut">
              <a:rPr lang="es-ES" smtClean="0"/>
              <a:t>05/10/2017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672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493618" y="2150477"/>
            <a:ext cx="4787671" cy="4351338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1732995" y="634207"/>
            <a:ext cx="9215741" cy="98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6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PQRAD: </a:t>
            </a:r>
            <a:r>
              <a:rPr lang="es-ES_tradnl" sz="6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Impacto laboral</a:t>
            </a:r>
            <a:endParaRPr lang="es-ES_tradnl" sz="6000" dirty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00567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arcador de contenido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8566" b="713"/>
          <a:stretch/>
        </p:blipFill>
        <p:spPr>
          <a:xfrm>
            <a:off x="1869988" y="1529085"/>
            <a:ext cx="3017669" cy="3240624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6614983" y="1529085"/>
            <a:ext cx="3982235" cy="16342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Estos pacientes estuvieron de baja un promedio de 7 días al año como consecuencia de la PQRAD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6614983" y="3716231"/>
            <a:ext cx="4110682" cy="18690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 trabajadores autónomos declararon que se vieron obligados a reducir sus horas de trabajo.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Principalmente en las fases tardías de la enfermedad. </a:t>
            </a:r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1869988" y="5685074"/>
            <a:ext cx="7438769" cy="453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7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Otsuka</a:t>
            </a:r>
            <a:r>
              <a:rPr lang="es-ES_tradnl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ES_tradnl" sz="7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Pharmaceutical</a:t>
            </a:r>
            <a:r>
              <a:rPr lang="es-ES_tradnl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ES_tradnl" sz="7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Europe</a:t>
            </a:r>
            <a:r>
              <a:rPr lang="es-ES_tradnl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s-ES_tradnl" sz="7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Ldt</a:t>
            </a:r>
            <a:r>
              <a:rPr lang="es-ES_tradnl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es-ES_tradnl" sz="7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Market</a:t>
            </a:r>
            <a:r>
              <a:rPr lang="es-ES_tradnl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ES_tradnl" sz="7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research</a:t>
            </a:r>
            <a:r>
              <a:rPr lang="es-ES_tradnl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data, 2014</a:t>
            </a:r>
          </a:p>
        </p:txBody>
      </p:sp>
    </p:spTree>
    <p:extLst>
      <p:ext uri="{BB962C8B-B14F-4D97-AF65-F5344CB8AC3E}">
        <p14:creationId xmlns:p14="http://schemas.microsoft.com/office/powerpoint/2010/main" val="166434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 txBox="1">
            <a:spLocks/>
          </p:cNvSpPr>
          <p:nvPr/>
        </p:nvSpPr>
        <p:spPr>
          <a:xfrm>
            <a:off x="1450619" y="1525386"/>
            <a:ext cx="9060863" cy="1634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</a:t>
            </a:r>
            <a:r>
              <a:rPr lang="es-ES_tradnl" sz="24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96% </a:t>
            </a: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 los pacientes españoles declararon haber informado a su empresa sobre su enfermedad en el momento del diagnóstico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1507525" y="3159631"/>
            <a:ext cx="9003957" cy="2215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 ellos,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</a:t>
            </a:r>
            <a:r>
              <a:rPr lang="es-ES_tradnl" sz="24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16% </a:t>
            </a: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declaró no haber tenido ninguna consecuencia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</a:t>
            </a:r>
            <a:r>
              <a:rPr lang="es-ES_tradnl" sz="24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24% </a:t>
            </a: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declaró que la empresa se mostró “más amable de lo normal”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 para el </a:t>
            </a:r>
            <a:r>
              <a:rPr lang="es-ES_tradnl" sz="24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59% </a:t>
            </a: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 tuvo ninguna consecuencia…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_tradnl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1347646" y="580449"/>
            <a:ext cx="9060863" cy="63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_tradnl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1450618" y="688215"/>
            <a:ext cx="9060863" cy="526740"/>
          </a:xfrm>
          <a:prstGeom prst="rect">
            <a:avLst/>
          </a:prstGeom>
          <a:solidFill>
            <a:schemeClr val="accent3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Comunicar el diagnóstico en el trabajo</a:t>
            </a:r>
          </a:p>
        </p:txBody>
      </p:sp>
    </p:spTree>
    <p:extLst>
      <p:ext uri="{BB962C8B-B14F-4D97-AF65-F5344CB8AC3E}">
        <p14:creationId xmlns:p14="http://schemas.microsoft.com/office/powerpoint/2010/main" val="804779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 txBox="1">
            <a:spLocks/>
          </p:cNvSpPr>
          <p:nvPr/>
        </p:nvSpPr>
        <p:spPr>
          <a:xfrm>
            <a:off x="1479070" y="1584353"/>
            <a:ext cx="9060863" cy="1634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La afectación de la vida social y laboral del paciente con PQRAD tiene relación con la sintomatología más frecuente, ya que el </a:t>
            </a:r>
            <a:r>
              <a:rPr lang="es-ES_tradnl" sz="24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dolor</a:t>
            </a: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es una de las principales causas de incapacidad laborar en la población general. 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1507524" y="3587999"/>
            <a:ext cx="9003957" cy="1807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 coste social de la </a:t>
            </a:r>
            <a:r>
              <a:rPr lang="es-ES_tradnl" sz="2400" dirty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incapacidad laboral </a:t>
            </a:r>
            <a:r>
              <a:rPr lang="es-ES_trad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sobre todo en las diferentes opciones de TRS determinan la importancia de acometer este problema en los estadios iniciales.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_tradnl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1347646" y="580449"/>
            <a:ext cx="9060863" cy="63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_tradnl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1479069" y="688212"/>
            <a:ext cx="9060863" cy="526740"/>
          </a:xfrm>
          <a:prstGeom prst="rect">
            <a:avLst/>
          </a:prstGeom>
          <a:solidFill>
            <a:schemeClr val="accent3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24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Impacto</a:t>
            </a:r>
          </a:p>
        </p:txBody>
      </p:sp>
    </p:spTree>
    <p:extLst>
      <p:ext uri="{BB962C8B-B14F-4D97-AF65-F5344CB8AC3E}">
        <p14:creationId xmlns:p14="http://schemas.microsoft.com/office/powerpoint/2010/main" val="40264477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187</Words>
  <Application>Microsoft Office PowerPoint</Application>
  <PresentationFormat>Panorámica</PresentationFormat>
  <Paragraphs>14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Olivia Perez Corral</dc:creator>
  <cp:lastModifiedBy>Olivia Perez Corral</cp:lastModifiedBy>
  <cp:revision>9</cp:revision>
  <dcterms:created xsi:type="dcterms:W3CDTF">2017-09-29T08:05:20Z</dcterms:created>
  <dcterms:modified xsi:type="dcterms:W3CDTF">2017-10-05T12:41:32Z</dcterms:modified>
</cp:coreProperties>
</file>