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3" r:id="rId5"/>
    <p:sldId id="300" r:id="rId6"/>
    <p:sldId id="301" r:id="rId7"/>
    <p:sldId id="302" r:id="rId8"/>
    <p:sldId id="298" r:id="rId9"/>
    <p:sldId id="297" r:id="rId10"/>
    <p:sldId id="291" r:id="rId11"/>
    <p:sldId id="290" r:id="rId12"/>
    <p:sldId id="299" r:id="rId13"/>
    <p:sldId id="292" r:id="rId14"/>
    <p:sldId id="293" r:id="rId15"/>
    <p:sldId id="294" r:id="rId16"/>
    <p:sldId id="295" r:id="rId17"/>
    <p:sldId id="296" r:id="rId18"/>
    <p:sldId id="280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85949" autoAdjust="0"/>
  </p:normalViewPr>
  <p:slideViewPr>
    <p:cSldViewPr snapToGrid="0">
      <p:cViewPr varScale="1">
        <p:scale>
          <a:sx n="59" d="100"/>
          <a:sy n="59" d="100"/>
        </p:scale>
        <p:origin x="8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B41B65-3F75-4276-9707-4AFA855CCDFD}" type="datetime1">
              <a:rPr lang="es-ES" smtClean="0"/>
              <a:t>11/10/2019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816868-EF27-4F29-9C61-917DA3548B9D}" type="datetime1">
              <a:rPr lang="es-ES" noProof="0" smtClean="0"/>
              <a:t>11/10/2019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antiinflamatorios no esteroideos 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Cirrosis: se</a:t>
            </a:r>
            <a:r>
              <a:rPr lang="es-ES_tradnl" baseline="0" dirty="0" smtClean="0"/>
              <a:t> recogieron 18 estudios que evaluaron el riesgo de </a:t>
            </a:r>
            <a:r>
              <a:rPr lang="es-ES_tradnl" baseline="0" dirty="0" err="1" smtClean="0"/>
              <a:t>hepatotoxicidad</a:t>
            </a:r>
            <a:r>
              <a:rPr lang="es-ES_tradnl" baseline="0" dirty="0" smtClean="0"/>
              <a:t> asociado a los AINES con indicación de osteoartritis y </a:t>
            </a:r>
            <a:r>
              <a:rPr lang="es-ES_tradnl" baseline="0" dirty="0" err="1" smtClean="0"/>
              <a:t>artritirs</a:t>
            </a:r>
            <a:r>
              <a:rPr lang="es-ES_tradnl" baseline="0" dirty="0" smtClean="0"/>
              <a:t> reumatoide. 8 estudios informaron </a:t>
            </a:r>
            <a:r>
              <a:rPr lang="es-ES_tradnl" baseline="0" dirty="0" err="1" smtClean="0"/>
              <a:t>hepatotoxicidad</a:t>
            </a:r>
            <a:r>
              <a:rPr lang="es-ES_tradnl" baseline="0" dirty="0" smtClean="0"/>
              <a:t> clínica relevante con </a:t>
            </a:r>
            <a:r>
              <a:rPr lang="es-ES_tradnl" baseline="0" dirty="0" err="1" smtClean="0"/>
              <a:t>Dicolfenaco</a:t>
            </a:r>
            <a:r>
              <a:rPr lang="es-ES_tradnl" baseline="0" dirty="0" smtClean="0"/>
              <a:t> (</a:t>
            </a:r>
            <a:r>
              <a:rPr lang="es-ES_tradnl" baseline="0" dirty="0" err="1" smtClean="0"/>
              <a:t>Voltaren</a:t>
            </a:r>
            <a:r>
              <a:rPr lang="es-ES_tradnl" baseline="0" dirty="0" smtClean="0"/>
              <a:t> Forte) el fármaco con más riesgo.</a:t>
            </a:r>
          </a:p>
          <a:p>
            <a:r>
              <a:rPr lang="es-ES_tradnl" baseline="0" dirty="0" smtClean="0"/>
              <a:t>Pacientes enfermos renales crónicos: aines en altas dosis incrementó el riesgo de progresión de la enfermedad medido en nivel de creatinina. </a:t>
            </a:r>
          </a:p>
          <a:p>
            <a:r>
              <a:rPr lang="es-ES_tradnl" baseline="0" dirty="0" smtClean="0"/>
              <a:t>Daño renal en población general </a:t>
            </a:r>
          </a:p>
          <a:p>
            <a:r>
              <a:rPr lang="es-ES_tradnl" baseline="0" dirty="0" err="1" smtClean="0"/>
              <a:t>Asghar</a:t>
            </a:r>
            <a:r>
              <a:rPr lang="es-ES_tradnl" baseline="0" dirty="0" smtClean="0"/>
              <a:t> mostró resultados heterogéneos: </a:t>
            </a:r>
            <a:r>
              <a:rPr lang="es-ES_tradnl" baseline="0" dirty="0" err="1" smtClean="0"/>
              <a:t>meloxicam</a:t>
            </a:r>
            <a:r>
              <a:rPr lang="es-ES_tradnl" baseline="0" dirty="0" smtClean="0"/>
              <a:t> no incrementa el riesgo renal </a:t>
            </a:r>
          </a:p>
          <a:p>
            <a:r>
              <a:rPr lang="es-ES_tradnl" baseline="0" dirty="0" smtClean="0"/>
              <a:t>Pacientes con hipertensión: los aines pueden atenuar el efecto de los antihipertensivos, especialmente cuando se toman conjuntamente </a:t>
            </a:r>
            <a:r>
              <a:rPr lang="es-ES" dirty="0" smtClean="0"/>
              <a:t>inhibidores de la enzima </a:t>
            </a:r>
            <a:r>
              <a:rPr lang="es-ES" dirty="0" err="1" smtClean="0"/>
              <a:t>convertidora</a:t>
            </a:r>
            <a:r>
              <a:rPr lang="es-ES" dirty="0" smtClean="0"/>
              <a:t> de angiotensina, diuréticos, betabloqueantes y bloqueadores de los receptores de angiotensina,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50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Ungparasert</a:t>
            </a:r>
            <a:r>
              <a:rPr lang="es-ES_tradnl" dirty="0" smtClean="0"/>
              <a:t> relación </a:t>
            </a:r>
            <a:r>
              <a:rPr lang="es-ES_tradnl" dirty="0" err="1" smtClean="0"/>
              <a:t>AINEs</a:t>
            </a:r>
            <a:r>
              <a:rPr lang="es-ES_tradnl" dirty="0" smtClean="0"/>
              <a:t> con fallo </a:t>
            </a:r>
            <a:r>
              <a:rPr lang="es-ES_tradnl" dirty="0" err="1" smtClean="0"/>
              <a:t>cárdiaco</a:t>
            </a:r>
            <a:r>
              <a:rPr lang="es-ES_tradnl" dirty="0" smtClean="0"/>
              <a:t>:</a:t>
            </a:r>
            <a:r>
              <a:rPr lang="es-ES_tradnl" baseline="0" dirty="0" smtClean="0"/>
              <a:t> </a:t>
            </a:r>
          </a:p>
          <a:p>
            <a:r>
              <a:rPr lang="es-ES_tradnl" baseline="0" dirty="0" err="1" smtClean="0"/>
              <a:t>Coxib</a:t>
            </a:r>
            <a:r>
              <a:rPr lang="es-ES_tradnl" baseline="0" dirty="0" smtClean="0"/>
              <a:t> (alternativa a los AINE)</a:t>
            </a:r>
          </a:p>
          <a:p>
            <a:r>
              <a:rPr lang="es-ES_tradnl" baseline="0" dirty="0" err="1" smtClean="0"/>
              <a:t>Liu</a:t>
            </a:r>
            <a:r>
              <a:rPr lang="es-ES_tradnl" baseline="0" dirty="0" smtClean="0"/>
              <a:t>: aines (excluyendo aspirina e incidencia de fibrilación auricular: </a:t>
            </a:r>
          </a:p>
          <a:p>
            <a:r>
              <a:rPr lang="es-ES_tradnl" baseline="0" dirty="0" err="1" smtClean="0"/>
              <a:t>Sexhasai</a:t>
            </a:r>
            <a:r>
              <a:rPr lang="es-ES_tradnl" baseline="0" dirty="0" smtClean="0"/>
              <a:t>: seguimiento a 6 años.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24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Boulakh</a:t>
            </a:r>
            <a:r>
              <a:rPr lang="es-ES_tradnl" dirty="0" smtClean="0"/>
              <a:t> muestra una relación directa de AINE con re infarto y muerte</a:t>
            </a:r>
            <a:r>
              <a:rPr lang="es-ES_tradnl" baseline="0" dirty="0" smtClean="0"/>
              <a:t> en pacientes con previo infarto. </a:t>
            </a:r>
            <a:r>
              <a:rPr lang="es-ES_tradnl" baseline="0" dirty="0" err="1" smtClean="0"/>
              <a:t>Celecoxib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rofecoxib</a:t>
            </a:r>
            <a:r>
              <a:rPr lang="es-ES_tradnl" baseline="0" dirty="0" smtClean="0"/>
              <a:t> y diclofenaco. naproxeno tiene menor riesgo. </a:t>
            </a:r>
          </a:p>
          <a:p>
            <a:r>
              <a:rPr lang="es-ES_tradnl" baseline="0" dirty="0" err="1" smtClean="0"/>
              <a:t>Ungprasert</a:t>
            </a:r>
            <a:r>
              <a:rPr lang="es-ES_tradnl" baseline="0" dirty="0" smtClean="0"/>
              <a:t> : aines y fallo cardiaco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12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Berm</a:t>
            </a:r>
            <a:r>
              <a:rPr lang="es-ES_tradnl" dirty="0" smtClean="0"/>
              <a:t> evaluó diferentes</a:t>
            </a:r>
            <a:r>
              <a:rPr lang="es-ES_tradnl" baseline="0" dirty="0" smtClean="0"/>
              <a:t> dosis de aspirina, la evidencia no está clara. Falta de evidencia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66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68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tratamiento de AINE a largo plazo no está recomendado(7), debe de utilizarse en ciclos cortos y a la dosis más baja posible y efectiva e individualizarse en función del tipo de patología de base, características del paciente y la experiencia del médico(4).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ES_tradnl" dirty="0" smtClean="0"/>
          </a:p>
          <a:p>
            <a:pPr rtl="0"/>
            <a:r>
              <a:rPr lang="es-ES_tradnl" dirty="0" smtClean="0"/>
              <a:t>Impacto presupuestario</a:t>
            </a:r>
            <a:r>
              <a:rPr lang="es-ES_tradnl" baseline="0" dirty="0" smtClean="0"/>
              <a:t> del 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3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tratamiento de AINE a largo plazo no está recomendado(7), debe de utilizarse en ciclos cortos y a la dosis más baja posible y efectiva e individualizarse en función del tipo de patología de base, características del paciente y la experiencia del médico(4).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ES_tradnl" dirty="0" smtClean="0"/>
          </a:p>
          <a:p>
            <a:pPr rtl="0"/>
            <a:r>
              <a:rPr lang="es-ES_tradnl" dirty="0" smtClean="0"/>
              <a:t>Impacto presupuestario</a:t>
            </a:r>
            <a:r>
              <a:rPr lang="es-ES_tradnl" baseline="0" dirty="0" smtClean="0"/>
              <a:t> del </a:t>
            </a:r>
          </a:p>
          <a:p>
            <a:pPr rtl="0"/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Italia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según AIFA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Agenzia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italiana del fármaco), el consumo de AINE mayor de 21 días se define como uso inapropiado(17); y 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ha estimado un coste anual de 500 millones de euros al uso excesivo e inapropiado de AINE(18).</a:t>
            </a:r>
            <a:endParaRPr lang="es-ES_tradnl" baseline="0" dirty="0" smtClean="0"/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60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propia limitación de los recursos materiales, reforzada por la reciente crisis económica, ha favorecido una reflexión sobre el exceso de medidas preventivas, diagnósticas y terapéuticas que no han demostrado eficacia, tienen escasa o dudosa efectividad o no son coste-efectivas. La revisión y actualización de estos procedimientos es clave para maximizar los recursos sanitarios. Estudios en Estados Unidos, han estimado que el 30% de los gastos sanitarios son innecesarios y no benefician a los pacientes(16).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(16). En Italia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según AIFA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Agenzia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italiana del fármaco), el consumo de AINE mayor de 21 días se define como uso inapropiado(17); y 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ha estimado un coste anual de 500 millones de euros al uso excesivo e inapropiado de AINE(18).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Iniciativas para reducir el uso de tecnologías sanitarias que</a:t>
            </a:r>
            <a:r>
              <a:rPr lang="es-ES" dirty="0" smtClean="0"/>
              <a:t> generan poco o ningún beneficio de salud en relación a su coste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«tecnologías innecesarias o tecnologías de bajo valor» </a:t>
            </a:r>
            <a:r>
              <a:rPr lang="es-ES" dirty="0" smtClean="0"/>
              <a:t>No tener evidencia de su eficacia o tener poca evidencia, o no ser costo efectivas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orienta a promover la eficiencia y evitar el uso indebido de recursos, no solo desde el punto de vista del gasto sanitario, sino también desde el punto de vista de la protección del paciente. Y en este sentido se propone que las sociedades científicas elaboren un listado con aquellos procedimientos o pruebas que no aportan valor, son innecesarios o incluso pueden ser perjudiciales. Se origina así una colección llamada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more» (Menos es Más).  En la actualidad han publicado sus recomendaciones más de 70 sociedades científicas, y en febrero de 2015 ya se habían incorporado más de 100 recomendaciones en medicina de familia.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Paralelamente, desde 2007, 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(NICE) durante el proceso de elaboración de sus guías, identifica aquellas prácticas clínicas que recomiendan no hacer (Do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do), ya sea porque no aportan beneficio, o la relación entre daños y beneficios no está clara, o porque no existe suficiente evidencia para aconsejar su uso sistemático. En febrero de 2015, la base de datos «Do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do» contenía 1000 recomendaciones. Existen iniciativas similares en otros países de Europa: en Holanda se conoce con el nombre de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Wisely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»; en Gales como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Prudent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»; en Italia como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Medicine».</a:t>
            </a:r>
          </a:p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http://www.nice.org.uk/savingsandproductivity/collection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74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«tecnologías innecesarias o tecnologías de bajo valor» </a:t>
            </a:r>
            <a:r>
              <a:rPr lang="es-ES" dirty="0" smtClean="0"/>
              <a:t>No tener evidencia de su eficacia o tener poca evidencia, o no ser costo efectivas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orienta a promover la eficiencia y evitar el uso indebido de recursos, no solo desde el punto de vista del gasto sanitario, sino también desde el punto de vista de la protección del paciente. Y en este sentido se propone que las sociedades científicas elaboren un listado con aquellos procedimientos o pruebas que no aportan valor, son innecesarios o incluso pueden ser perjudiciales. Se origina así una colección llamada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more» (Menos es Más).  En la actualidad han publicado sus recomendaciones más de 70 sociedades científicas, y en febrero de 2015 ya se habían incorporado más de 100 recomendaciones en medicina de familia.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Paralelamente, desde 2007, 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(NICE) durante el proceso de elaboración de sus guías, identifica aquellas prácticas clínicas que recomiendan no hacer (Do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do), ya sea porque no aportan beneficio, o la relación entre daños y beneficios no está clara, o porque no existe suficiente evidencia para aconsejar su uso sistemático. En febrero de 2015, la base de datos «Do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do» contenía 1000 recomendaciones. Existen iniciativas similares en otros países de Europa: en Holanda se conoce con el nombre de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Wisely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»; en Gales como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Prudent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»; en Italia como «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Medicine».</a:t>
            </a:r>
          </a:p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http://www.nice.org.uk/savingsandproductivity/collection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63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Idea: revisión previa que justifique,</a:t>
            </a:r>
            <a:r>
              <a:rPr lang="es-ES_tradnl" baseline="0" dirty="0" smtClean="0"/>
              <a:t> contextualice el diseño de la</a:t>
            </a:r>
            <a:r>
              <a:rPr lang="es-ES_tradnl" dirty="0" smtClean="0"/>
              <a:t> intervención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Queremos hacer una intervención para disminuir</a:t>
            </a:r>
            <a:r>
              <a:rPr lang="es-ES_tradnl" baseline="0" dirty="0" smtClean="0"/>
              <a:t> el consumo de AINES (tecnologías inadecuadas). Concienciar a los profesionales sanitarios para la prescripción con precaución de estos tratamientos.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cuyo objetivo es implementar una intervención para los profesionales de la Atención Primaria y otra basada en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gamificación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los pacientes, con el fin de des-adoptar actividades clínicas “no recomendadas”.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93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_tradnl" dirty="0" smtClean="0"/>
              <a:t>Se realizó una revisión de revisiones sistemáticas</a:t>
            </a:r>
            <a:r>
              <a:rPr lang="es-ES_tradnl" baseline="0" dirty="0" smtClean="0"/>
              <a:t> existentes. ´La búsqueda se realizó en las BD de 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16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47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08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larg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 de la sección 3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6" name="Flecha: Derech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9" name="Flecha: Derech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Título del elemento</a:t>
            </a:r>
          </a:p>
        </p:txBody>
      </p:sp>
      <p:sp>
        <p:nvSpPr>
          <p:cNvPr id="41" name="Marcador de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Mes, año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47" name="Marcador de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51" name="Marcador de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6" name="Marcador de posición de imagen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4" name="Marcador de posición de imagen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3" name="Marcador de posición de imagen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6" name="Marcador de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0" name="Marcador de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2" name="Marcador de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53" name="Marcador de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7" name="Marcador de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9" name="Marcador de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cabezado de sección con imagen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Muchas </a:t>
            </a:r>
            <a:br>
              <a:rPr lang="es-ES" noProof="0"/>
            </a:br>
            <a:r>
              <a:rPr lang="es-ES" noProof="0"/>
              <a:t>gracias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Nombre completo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Sitio web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4567930" cy="438451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2734163" cy="2672012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 con imagen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b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76" name="Forma lib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74" name="Forma lib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387391" y="1515707"/>
            <a:ext cx="1232365" cy="1260762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8919" y="1558787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8" name="Marcador de posición de imagen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220377" y="4190102"/>
            <a:ext cx="506671" cy="36032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9" name="Marcador de posición de imagen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62817" y="2776469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30" name="Marcador de posición de imagen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162817" y="555458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31" name="Marcador de posición de imagen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12666" y="160213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432000" y="6092933"/>
            <a:ext cx="4114800" cy="226714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3" name="Marcador de posición de imagen 2" descr="Marcador de posición de imagen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738442" y="1004555"/>
            <a:ext cx="1306758" cy="131687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508283" y="2543781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3269028" y="2935628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46065" y="1444841"/>
            <a:ext cx="691512" cy="43630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426679" y="3460577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7577" y="515184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577" y="565239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2" name="Marcador de posición de imagen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865934" y="3547115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6830" y="5100340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66830" y="567466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5657" y="1280910"/>
            <a:ext cx="5999473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8" name="Forma lib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5" y="2630319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8292143" y="269646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5" name="Marcador de posición de imagen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6" name="Marcador de posición de imagen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4X Opció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3" name="Marcador de posición de imagen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7" name="Marcador de posición de imagen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8" name="Marcador de posición de imagen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764352" cy="3914775"/>
          </a:xfrm>
          <a:prstGeom prst="rect">
            <a:avLst/>
          </a:prstGeom>
        </p:spPr>
      </p:pic>
      <p:sp>
        <p:nvSpPr>
          <p:cNvPr id="32" name="Marcador de posición de imagen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7190" y="363465"/>
            <a:ext cx="3036803" cy="2835306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Inserte o arrastre y coloque su diseño de la pantalla aquí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Encabezado de sección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Encabezado de sección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/>
              <a:t>2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/>
              <a:t>3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r="12418"/>
          <a:stretch>
            <a:fillRect/>
          </a:stretch>
        </p:blipFill>
        <p:spPr>
          <a:xfrm>
            <a:off x="827751" y="457200"/>
            <a:ext cx="3496324" cy="358876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49" y="1319455"/>
            <a:ext cx="7444505" cy="2625018"/>
          </a:xfrm>
        </p:spPr>
        <p:txBody>
          <a:bodyPr rtlCol="0"/>
          <a:lstStyle/>
          <a:p>
            <a:pPr rtl="0"/>
            <a:r>
              <a:rPr lang="es-ES" sz="3200" dirty="0" smtClean="0"/>
              <a:t>Revisión sistemática  de La no recomendación  de </a:t>
            </a:r>
            <a:r>
              <a:rPr lang="es-ES" sz="3200" dirty="0" err="1" smtClean="0"/>
              <a:t>AINEs</a:t>
            </a:r>
            <a:r>
              <a:rPr lang="es-ES" sz="3200" dirty="0" smtClean="0"/>
              <a:t> en pacientes con ECV ,renal, hipertensión  y cirrosis </a:t>
            </a:r>
            <a:endParaRPr lang="es-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1" y="4043811"/>
            <a:ext cx="7726214" cy="1048939"/>
          </a:xfrm>
        </p:spPr>
        <p:txBody>
          <a:bodyPr rtlCol="0"/>
          <a:lstStyle/>
          <a:p>
            <a:r>
              <a:rPr lang="es-ES" sz="1800" cap="none" dirty="0"/>
              <a:t>A</a:t>
            </a:r>
            <a:r>
              <a:rPr lang="es-ES" sz="1800" cap="none" dirty="0" smtClean="0"/>
              <a:t>ntonio Olry de Labry </a:t>
            </a:r>
            <a:r>
              <a:rPr lang="es-ES" sz="1800" cap="none" dirty="0"/>
              <a:t>L</a:t>
            </a:r>
            <a:r>
              <a:rPr lang="es-ES" sz="1800" cap="none" dirty="0" smtClean="0"/>
              <a:t>ima</a:t>
            </a:r>
            <a:r>
              <a:rPr lang="es-ES" sz="1800" cap="none" baseline="30000" dirty="0" smtClean="0"/>
              <a:t>1,2,3</a:t>
            </a:r>
            <a:r>
              <a:rPr lang="es-ES" sz="1800" cap="none" dirty="0" smtClean="0"/>
              <a:t>, </a:t>
            </a:r>
            <a:r>
              <a:rPr lang="es-ES" sz="1800" cap="none" dirty="0"/>
              <a:t>E</a:t>
            </a:r>
            <a:r>
              <a:rPr lang="es-ES" sz="1800" cap="none" dirty="0" smtClean="0"/>
              <a:t>lena Salamanca–Fernández</a:t>
            </a:r>
            <a:r>
              <a:rPr lang="es-ES" sz="1800" cap="none" baseline="30000" dirty="0" smtClean="0"/>
              <a:t>1,3</a:t>
            </a:r>
            <a:r>
              <a:rPr lang="es-ES" sz="1800" cap="none" dirty="0" smtClean="0"/>
              <a:t>, Emilio Jesús Alegre del Rey</a:t>
            </a:r>
            <a:r>
              <a:rPr lang="es-ES" sz="1800" cap="none" baseline="30000" dirty="0" smtClean="0"/>
              <a:t>5</a:t>
            </a:r>
            <a:r>
              <a:rPr lang="es-ES" sz="1800" cap="none" dirty="0" smtClean="0"/>
              <a:t>, Antonio Matas Hoces</a:t>
            </a:r>
            <a:r>
              <a:rPr lang="es-ES" sz="1800" cap="none" baseline="30000" dirty="0" smtClean="0"/>
              <a:t>4</a:t>
            </a:r>
            <a:r>
              <a:rPr lang="es-ES" sz="1800" cap="none" dirty="0" smtClean="0"/>
              <a:t>, Leticia García-Mochón</a:t>
            </a:r>
            <a:r>
              <a:rPr lang="es-ES" sz="1800" cap="none" baseline="30000" dirty="0"/>
              <a:t>1,2,3</a:t>
            </a:r>
            <a:r>
              <a:rPr lang="es-ES" sz="1800" cap="none" dirty="0" smtClean="0"/>
              <a:t>, Clara </a:t>
            </a:r>
            <a:r>
              <a:rPr lang="es-ES" sz="1800" cap="none" dirty="0"/>
              <a:t>B</a:t>
            </a:r>
            <a:r>
              <a:rPr lang="es-ES" sz="1800" cap="none" dirty="0" smtClean="0"/>
              <a:t>ermúdez </a:t>
            </a:r>
            <a:r>
              <a:rPr lang="es-ES" sz="1800" cap="none" dirty="0"/>
              <a:t>T</a:t>
            </a:r>
            <a:r>
              <a:rPr lang="es-ES" sz="1800" cap="none" dirty="0" smtClean="0"/>
              <a:t>amayo</a:t>
            </a:r>
            <a:r>
              <a:rPr lang="es-ES" sz="1800" cap="none" baseline="30000" dirty="0" smtClean="0"/>
              <a:t>1</a:t>
            </a:r>
            <a:endParaRPr lang="es-ES" sz="1800" cap="none" dirty="0"/>
          </a:p>
        </p:txBody>
      </p:sp>
      <p:sp>
        <p:nvSpPr>
          <p:cNvPr id="7" name="Elipse 6" descr="Fondo de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806599" y="1914525"/>
            <a:ext cx="2260451" cy="2275526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90076" y="2590623"/>
            <a:ext cx="18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 smtClean="0">
                <a:solidFill>
                  <a:schemeClr val="bg1"/>
                </a:solidFill>
              </a:rPr>
              <a:t>AINEs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659606" y="5279913"/>
            <a:ext cx="9330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i="1" dirty="0">
                <a:solidFill>
                  <a:schemeClr val="bg1"/>
                </a:solidFill>
              </a:rPr>
              <a:t>1. Escuela Andaluza de Salud </a:t>
            </a:r>
            <a:r>
              <a:rPr lang="es-ES" sz="1600" i="1" dirty="0" smtClean="0">
                <a:solidFill>
                  <a:schemeClr val="bg1"/>
                </a:solidFill>
              </a:rPr>
              <a:t>Pública; 2</a:t>
            </a:r>
            <a:r>
              <a:rPr lang="es-ES" sz="1600" i="1" dirty="0">
                <a:solidFill>
                  <a:schemeClr val="bg1"/>
                </a:solidFill>
              </a:rPr>
              <a:t>. CIBER of </a:t>
            </a:r>
            <a:r>
              <a:rPr lang="es-ES" sz="1600" i="1" dirty="0" err="1">
                <a:solidFill>
                  <a:schemeClr val="bg1"/>
                </a:solidFill>
              </a:rPr>
              <a:t>Epidemiology</a:t>
            </a:r>
            <a:r>
              <a:rPr lang="es-ES" sz="1600" i="1" dirty="0">
                <a:solidFill>
                  <a:schemeClr val="bg1"/>
                </a:solidFill>
              </a:rPr>
              <a:t> and </a:t>
            </a:r>
            <a:r>
              <a:rPr lang="es-ES" sz="1600" i="1" dirty="0" err="1">
                <a:solidFill>
                  <a:schemeClr val="bg1"/>
                </a:solidFill>
              </a:rPr>
              <a:t>Public</a:t>
            </a:r>
            <a:r>
              <a:rPr lang="es-ES" sz="1600" i="1" dirty="0">
                <a:solidFill>
                  <a:schemeClr val="bg1"/>
                </a:solidFill>
              </a:rPr>
              <a:t> </a:t>
            </a:r>
            <a:r>
              <a:rPr lang="es-ES" sz="1600" i="1" dirty="0" err="1">
                <a:solidFill>
                  <a:schemeClr val="bg1"/>
                </a:solidFill>
              </a:rPr>
              <a:t>Health</a:t>
            </a:r>
            <a:r>
              <a:rPr lang="es-ES" sz="1600" i="1" dirty="0">
                <a:solidFill>
                  <a:schemeClr val="bg1"/>
                </a:solidFill>
              </a:rPr>
              <a:t> (CIBERESP), </a:t>
            </a:r>
            <a:r>
              <a:rPr lang="es-ES" sz="1600" i="1" dirty="0" err="1" smtClean="0">
                <a:solidFill>
                  <a:schemeClr val="bg1"/>
                </a:solidFill>
              </a:rPr>
              <a:t>Spain</a:t>
            </a:r>
            <a:r>
              <a:rPr lang="es-ES" sz="1600" i="1" dirty="0" smtClean="0">
                <a:solidFill>
                  <a:schemeClr val="bg1"/>
                </a:solidFill>
              </a:rPr>
              <a:t>; 3</a:t>
            </a:r>
            <a:r>
              <a:rPr lang="es-ES" sz="1600" i="1" dirty="0">
                <a:solidFill>
                  <a:schemeClr val="bg1"/>
                </a:solidFill>
              </a:rPr>
              <a:t>. </a:t>
            </a:r>
            <a:r>
              <a:rPr lang="es-ES" sz="1600" i="1" dirty="0" err="1">
                <a:solidFill>
                  <a:schemeClr val="bg1"/>
                </a:solidFill>
              </a:rPr>
              <a:t>Biomedical</a:t>
            </a:r>
            <a:r>
              <a:rPr lang="es-ES" sz="1600" i="1" dirty="0">
                <a:solidFill>
                  <a:schemeClr val="bg1"/>
                </a:solidFill>
              </a:rPr>
              <a:t> </a:t>
            </a:r>
            <a:r>
              <a:rPr lang="es-ES" sz="1600" i="1" dirty="0" err="1">
                <a:solidFill>
                  <a:schemeClr val="bg1"/>
                </a:solidFill>
              </a:rPr>
              <a:t>Research</a:t>
            </a:r>
            <a:r>
              <a:rPr lang="es-ES" sz="1600" i="1" dirty="0">
                <a:solidFill>
                  <a:schemeClr val="bg1"/>
                </a:solidFill>
              </a:rPr>
              <a:t> </a:t>
            </a:r>
            <a:r>
              <a:rPr lang="es-ES" sz="1600" i="1" dirty="0" err="1">
                <a:solidFill>
                  <a:schemeClr val="bg1"/>
                </a:solidFill>
              </a:rPr>
              <a:t>Institute</a:t>
            </a:r>
            <a:r>
              <a:rPr lang="es-ES" sz="1600" i="1" dirty="0">
                <a:solidFill>
                  <a:schemeClr val="bg1"/>
                </a:solidFill>
              </a:rPr>
              <a:t> of Granada (</a:t>
            </a:r>
            <a:r>
              <a:rPr lang="es-ES" sz="1600" i="1" dirty="0" err="1">
                <a:solidFill>
                  <a:schemeClr val="bg1"/>
                </a:solidFill>
              </a:rPr>
              <a:t>ibs.Granada</a:t>
            </a:r>
            <a:r>
              <a:rPr lang="es-ES" sz="1600" i="1" dirty="0" smtClean="0">
                <a:solidFill>
                  <a:schemeClr val="bg1"/>
                </a:solidFill>
              </a:rPr>
              <a:t>); 4. </a:t>
            </a:r>
            <a:r>
              <a:rPr lang="es-ES" sz="1600" i="1" dirty="0" err="1" smtClean="0">
                <a:solidFill>
                  <a:schemeClr val="bg1"/>
                </a:solidFill>
              </a:rPr>
              <a:t>Pharmacy</a:t>
            </a:r>
            <a:r>
              <a:rPr lang="es-ES" sz="1600" i="1" dirty="0" smtClean="0">
                <a:solidFill>
                  <a:schemeClr val="bg1"/>
                </a:solidFill>
              </a:rPr>
              <a:t> </a:t>
            </a:r>
            <a:r>
              <a:rPr lang="es-ES" sz="1600" i="1" dirty="0" err="1">
                <a:solidFill>
                  <a:schemeClr val="bg1"/>
                </a:solidFill>
              </a:rPr>
              <a:t>Service</a:t>
            </a:r>
            <a:r>
              <a:rPr lang="es-ES" sz="1600" i="1" dirty="0">
                <a:solidFill>
                  <a:schemeClr val="bg1"/>
                </a:solidFill>
              </a:rPr>
              <a:t>, Hospital Universitario Puerto Real, Cádiz, </a:t>
            </a:r>
            <a:r>
              <a:rPr lang="es-ES" sz="1600" i="1" dirty="0" err="1" smtClean="0">
                <a:solidFill>
                  <a:schemeClr val="bg1"/>
                </a:solidFill>
              </a:rPr>
              <a:t>Spain</a:t>
            </a:r>
            <a:r>
              <a:rPr lang="es-ES" sz="1600" i="1" dirty="0" smtClean="0">
                <a:solidFill>
                  <a:schemeClr val="bg1"/>
                </a:solidFill>
              </a:rPr>
              <a:t>; 5</a:t>
            </a:r>
            <a:r>
              <a:rPr lang="es-ES" sz="1600" i="1" dirty="0">
                <a:solidFill>
                  <a:schemeClr val="bg1"/>
                </a:solidFill>
              </a:rPr>
              <a:t>. CADIME: </a:t>
            </a:r>
            <a:r>
              <a:rPr lang="es-ES" sz="1600" i="1" dirty="0" err="1">
                <a:solidFill>
                  <a:schemeClr val="bg1"/>
                </a:solidFill>
              </a:rPr>
              <a:t>Andalusian</a:t>
            </a:r>
            <a:r>
              <a:rPr lang="es-ES" sz="1600" i="1" dirty="0">
                <a:solidFill>
                  <a:schemeClr val="bg1"/>
                </a:solidFill>
              </a:rPr>
              <a:t> Medicine </a:t>
            </a:r>
            <a:r>
              <a:rPr lang="es-ES" sz="1600" i="1" dirty="0" err="1">
                <a:solidFill>
                  <a:schemeClr val="bg1"/>
                </a:solidFill>
              </a:rPr>
              <a:t>Information</a:t>
            </a:r>
            <a:r>
              <a:rPr lang="es-ES" sz="1600" i="1" dirty="0">
                <a:solidFill>
                  <a:schemeClr val="bg1"/>
                </a:solidFill>
              </a:rPr>
              <a:t> Center, Granada, </a:t>
            </a:r>
            <a:r>
              <a:rPr lang="es-ES" sz="1600" i="1" dirty="0" err="1">
                <a:solidFill>
                  <a:schemeClr val="bg1"/>
                </a:solidFill>
              </a:rPr>
              <a:t>Spain</a:t>
            </a:r>
            <a:r>
              <a:rPr lang="es-ES" sz="16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https://www.reunionanualsee.org/images/cabecera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20" y="174930"/>
            <a:ext cx="5891849" cy="10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84190"/>
            <a:ext cx="2646539" cy="57611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37485" y="6298074"/>
            <a:ext cx="645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Esta comunicación forma parte del proyecto financiado por la Consejería de Salud: </a:t>
            </a:r>
            <a:r>
              <a:rPr lang="es-ES" sz="1200" dirty="0">
                <a:solidFill>
                  <a:schemeClr val="bg1"/>
                </a:solidFill>
              </a:rPr>
              <a:t>Innovación para la des-adopción de prácticas no recomendadas en Atención Primaria. Proyecto Evita </a:t>
            </a:r>
            <a:r>
              <a:rPr lang="es-ES" sz="1200" dirty="0" smtClean="0">
                <a:solidFill>
                  <a:schemeClr val="bg1"/>
                </a:solidFill>
              </a:rPr>
              <a:t>AP. PIN-0155-2017 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78885" y="4871743"/>
            <a:ext cx="778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00"/>
                </a:solidFill>
              </a:rPr>
              <a:t>Todas las personas firmantes declaran no tener conflicto de interés alguno</a:t>
            </a:r>
            <a:endParaRPr lang="es-ES_tradnl" altLang="es-ES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 txBox="1">
            <a:spLocks/>
          </p:cNvSpPr>
          <p:nvPr/>
        </p:nvSpPr>
        <p:spPr>
          <a:xfrm>
            <a:off x="584400" y="5844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517" y="1262062"/>
            <a:ext cx="12273059" cy="4481012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 flipV="1">
            <a:off x="5426242" y="2165684"/>
            <a:ext cx="6108032" cy="12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0034337" y="2804612"/>
            <a:ext cx="661737" cy="27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174958" y="3719012"/>
            <a:ext cx="661737" cy="27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799221" y="3364205"/>
            <a:ext cx="661737" cy="27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0587789" y="6244390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62316" y="4162567"/>
            <a:ext cx="8051284" cy="81886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41370" y="236545"/>
            <a:ext cx="7092903" cy="92333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De 18 </a:t>
            </a:r>
            <a:r>
              <a:rPr lang="es-ES_tradnl" dirty="0"/>
              <a:t>estudios que evaluaron el riesgo de </a:t>
            </a:r>
            <a:r>
              <a:rPr lang="es-ES_tradnl" dirty="0" err="1"/>
              <a:t>hepatotoxicidad</a:t>
            </a:r>
            <a:r>
              <a:rPr lang="es-ES_tradnl" dirty="0"/>
              <a:t> asociado a los AINES con indicación de osteoartritis y </a:t>
            </a:r>
            <a:r>
              <a:rPr lang="es-ES_tradnl" dirty="0" err="1"/>
              <a:t>artritirs</a:t>
            </a:r>
            <a:r>
              <a:rPr lang="es-ES_tradnl" dirty="0"/>
              <a:t> </a:t>
            </a:r>
            <a:r>
              <a:rPr lang="es-ES_tradnl" dirty="0" smtClean="0"/>
              <a:t>reumatoide, </a:t>
            </a:r>
            <a:r>
              <a:rPr lang="es-ES_tradnl" dirty="0"/>
              <a:t>8 </a:t>
            </a:r>
            <a:r>
              <a:rPr lang="es-ES_tradnl" dirty="0" smtClean="0"/>
              <a:t>informaron </a:t>
            </a:r>
            <a:r>
              <a:rPr lang="es-ES_tradnl" dirty="0" err="1"/>
              <a:t>hepatotoxicidad</a:t>
            </a:r>
            <a:r>
              <a:rPr lang="es-ES_tradnl" dirty="0"/>
              <a:t> clínica relevante con </a:t>
            </a:r>
            <a:r>
              <a:rPr lang="es-ES_tradnl" dirty="0" err="1"/>
              <a:t>Dicolfenaco</a:t>
            </a:r>
            <a:r>
              <a:rPr lang="es-ES_tradnl" dirty="0"/>
              <a:t> (</a:t>
            </a:r>
            <a:r>
              <a:rPr lang="es-ES_tradnl" dirty="0" err="1"/>
              <a:t>Voltaren</a:t>
            </a:r>
            <a:r>
              <a:rPr lang="es-ES_tradnl" dirty="0"/>
              <a:t> Forte) 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507670" y="5845261"/>
            <a:ext cx="8526667" cy="92333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los </a:t>
            </a:r>
            <a:r>
              <a:rPr lang="es-ES_tradnl" dirty="0">
                <a:solidFill>
                  <a:srgbClr val="FF0000"/>
                </a:solidFill>
              </a:rPr>
              <a:t>aines</a:t>
            </a:r>
            <a:r>
              <a:rPr lang="es-ES_tradnl" dirty="0"/>
              <a:t> pueden </a:t>
            </a:r>
            <a:r>
              <a:rPr lang="es-ES_tradnl" dirty="0">
                <a:solidFill>
                  <a:srgbClr val="FF0000"/>
                </a:solidFill>
              </a:rPr>
              <a:t>atenuar el efecto de los antihipertensivos</a:t>
            </a:r>
            <a:r>
              <a:rPr lang="es-ES_tradnl" dirty="0"/>
              <a:t>, especialmente cuando se toman </a:t>
            </a:r>
            <a:r>
              <a:rPr lang="es-ES_tradnl" dirty="0" smtClean="0"/>
              <a:t>conjuntamente con </a:t>
            </a:r>
            <a:r>
              <a:rPr lang="es-ES" dirty="0"/>
              <a:t>inhibidores de la enzima </a:t>
            </a:r>
            <a:r>
              <a:rPr lang="es-ES" dirty="0" err="1"/>
              <a:t>convertidora</a:t>
            </a:r>
            <a:r>
              <a:rPr lang="es-ES" dirty="0"/>
              <a:t> de angiotensina, diuréticos, betabloqueantes y bloqueadores de los receptores de angiotensina,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31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2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11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 txBox="1">
            <a:spLocks/>
          </p:cNvSpPr>
          <p:nvPr/>
        </p:nvSpPr>
        <p:spPr>
          <a:xfrm>
            <a:off x="584400" y="5844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b="88414"/>
          <a:stretch/>
        </p:blipFill>
        <p:spPr>
          <a:xfrm>
            <a:off x="584400" y="1262063"/>
            <a:ext cx="11596142" cy="49053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6" y="1752600"/>
            <a:ext cx="11142074" cy="18353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00600" y="123186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Prevención primaria</a:t>
            </a:r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7267074" y="1925054"/>
            <a:ext cx="733926" cy="216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289758" y="1925054"/>
            <a:ext cx="1528009" cy="216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13422" y="2141622"/>
            <a:ext cx="757990" cy="168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059777" y="2141621"/>
            <a:ext cx="757990" cy="168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82062" y="2478505"/>
            <a:ext cx="5031537" cy="1925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91009" y="2831510"/>
            <a:ext cx="4038002" cy="1672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79483" y="3197676"/>
            <a:ext cx="4391538" cy="1912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0587789" y="6244390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71750" y="4171950"/>
            <a:ext cx="638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AINEs</a:t>
            </a:r>
            <a:r>
              <a:rPr lang="es-ES_tradnl" dirty="0" smtClean="0"/>
              <a:t> aumenta el riesgo de fallo cardiaco, no con COXIB</a:t>
            </a:r>
          </a:p>
          <a:p>
            <a:r>
              <a:rPr lang="es-ES_tradnl" dirty="0" err="1" smtClean="0"/>
              <a:t>AINEs</a:t>
            </a:r>
            <a:r>
              <a:rPr lang="es-ES_tradnl" dirty="0" smtClean="0"/>
              <a:t> aumenta el riesgo de fibrilación auricular</a:t>
            </a:r>
          </a:p>
          <a:p>
            <a:r>
              <a:rPr lang="es-ES_tradnl" dirty="0" smtClean="0"/>
              <a:t>Aspirina reduce los eventos CV (IAM) pero no los eventos fatales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41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12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 txBox="1">
            <a:spLocks/>
          </p:cNvSpPr>
          <p:nvPr/>
        </p:nvSpPr>
        <p:spPr>
          <a:xfrm>
            <a:off x="584400" y="5844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b="88414"/>
          <a:stretch/>
        </p:blipFill>
        <p:spPr>
          <a:xfrm>
            <a:off x="584400" y="1262063"/>
            <a:ext cx="11596142" cy="4905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246683" y="1188323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Prevención secundaria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32" y="2280449"/>
            <a:ext cx="11114960" cy="403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t="10153"/>
          <a:stretch/>
        </p:blipFill>
        <p:spPr>
          <a:xfrm>
            <a:off x="794084" y="1773897"/>
            <a:ext cx="11114960" cy="5282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t="10064" r="1511" b="40813"/>
          <a:stretch/>
        </p:blipFill>
        <p:spPr>
          <a:xfrm>
            <a:off x="720344" y="2684296"/>
            <a:ext cx="11122618" cy="477739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0587789" y="6244390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0180383" y="2231315"/>
            <a:ext cx="997133" cy="2989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180383" y="2646958"/>
            <a:ext cx="997133" cy="2989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31356" y="4110059"/>
            <a:ext cx="9056433" cy="1015663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s-ES_tradnl" sz="2000" dirty="0" err="1"/>
              <a:t>Boulakh</a:t>
            </a:r>
            <a:r>
              <a:rPr lang="es-ES_tradnl" sz="2000" dirty="0"/>
              <a:t> muestra una relación directa de AINE con re infarto y muerte en pacientes con previo infarto. </a:t>
            </a:r>
            <a:r>
              <a:rPr lang="es-ES_tradnl" sz="2000" dirty="0" err="1"/>
              <a:t>Celecoxib</a:t>
            </a:r>
            <a:r>
              <a:rPr lang="es-ES_tradnl" sz="2000" dirty="0"/>
              <a:t>, </a:t>
            </a:r>
            <a:r>
              <a:rPr lang="es-ES_tradnl" sz="2000" dirty="0" err="1"/>
              <a:t>rofecoxib</a:t>
            </a:r>
            <a:r>
              <a:rPr lang="es-ES_tradnl" sz="2000" dirty="0"/>
              <a:t> y diclofenaco. </a:t>
            </a:r>
            <a:r>
              <a:rPr lang="es-ES_tradnl" sz="2000" dirty="0" smtClean="0"/>
              <a:t>Naproxeno </a:t>
            </a:r>
            <a:r>
              <a:rPr lang="es-ES_tradnl" sz="2000" dirty="0"/>
              <a:t>tiene menor riesgo. </a:t>
            </a:r>
          </a:p>
          <a:p>
            <a:r>
              <a:rPr lang="es-ES_tradnl" sz="2000" dirty="0" err="1"/>
              <a:t>Ungprasert</a:t>
            </a:r>
            <a:r>
              <a:rPr lang="es-ES_tradnl" sz="2000" dirty="0"/>
              <a:t> </a:t>
            </a:r>
            <a:r>
              <a:rPr lang="es-ES_tradnl" sz="2000" dirty="0" smtClean="0"/>
              <a:t>:relación entre </a:t>
            </a:r>
            <a:r>
              <a:rPr lang="es-ES_tradnl" sz="2000" dirty="0"/>
              <a:t>aines y fallo cardiaco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65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t="6308" b="7316"/>
          <a:stretch/>
        </p:blipFill>
        <p:spPr>
          <a:xfrm>
            <a:off x="753054" y="2454442"/>
            <a:ext cx="10785229" cy="926434"/>
          </a:xfrm>
          <a:prstGeom prst="rect">
            <a:avLst/>
          </a:prstGeom>
        </p:spPr>
      </p:pic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204945"/>
            <a:ext cx="288000" cy="288000"/>
          </a:xfrm>
        </p:spPr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13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 txBox="1">
            <a:spLocks/>
          </p:cNvSpPr>
          <p:nvPr/>
        </p:nvSpPr>
        <p:spPr>
          <a:xfrm>
            <a:off x="572368" y="5844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b="88414"/>
          <a:stretch/>
        </p:blipFill>
        <p:spPr>
          <a:xfrm>
            <a:off x="584400" y="1081586"/>
            <a:ext cx="11596142" cy="4905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00599" y="1039353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Prevención primaria y secundaria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t="25595" b="20800"/>
          <a:stretch/>
        </p:blipFill>
        <p:spPr>
          <a:xfrm>
            <a:off x="584400" y="3437953"/>
            <a:ext cx="11169899" cy="26981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14411" y="3465094"/>
            <a:ext cx="2971800" cy="26469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19686" y="3881195"/>
            <a:ext cx="4758240" cy="2215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10574" y="4328611"/>
            <a:ext cx="1828300" cy="26469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68320" y="4651561"/>
            <a:ext cx="6069963" cy="25732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68320" y="5399421"/>
            <a:ext cx="2015321" cy="2313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9330" y="5411555"/>
            <a:ext cx="2015321" cy="2313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582653" y="5457677"/>
            <a:ext cx="108284" cy="157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356432" y="5443400"/>
            <a:ext cx="108284" cy="157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b="14851"/>
          <a:stretch/>
        </p:blipFill>
        <p:spPr>
          <a:xfrm>
            <a:off x="801182" y="1574035"/>
            <a:ext cx="10840330" cy="36304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4800599" y="5787192"/>
            <a:ext cx="6629401" cy="348916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4271210" y="1591127"/>
            <a:ext cx="7267073" cy="34917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45" y="1994991"/>
            <a:ext cx="10721138" cy="43435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162927" y="2038900"/>
            <a:ext cx="7267073" cy="34917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9202252" y="2771702"/>
            <a:ext cx="22277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4271210" y="3084394"/>
            <a:ext cx="5429231" cy="15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10715420" y="6168092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0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14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 txBox="1">
            <a:spLocks/>
          </p:cNvSpPr>
          <p:nvPr/>
        </p:nvSpPr>
        <p:spPr>
          <a:xfrm>
            <a:off x="584400" y="5844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DISCUSIÓN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4924" y="1430675"/>
            <a:ext cx="10938676" cy="4817726"/>
          </a:xfrm>
        </p:spPr>
        <p:txBody>
          <a:bodyPr rtlCol="0"/>
          <a:lstStyle/>
          <a:p>
            <a:r>
              <a:rPr lang="es-ES_tradnl" sz="2200" dirty="0" err="1" smtClean="0"/>
              <a:t>Umbrella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review</a:t>
            </a:r>
            <a:r>
              <a:rPr lang="es-ES_tradnl" sz="2200" dirty="0" smtClean="0"/>
              <a:t>: </a:t>
            </a:r>
            <a:r>
              <a:rPr lang="es-ES_tradnl" sz="2200" dirty="0" smtClean="0">
                <a:solidFill>
                  <a:srgbClr val="C00000"/>
                </a:solidFill>
              </a:rPr>
              <a:t>22 revisiones</a:t>
            </a:r>
            <a:r>
              <a:rPr lang="es-ES" sz="2200" dirty="0">
                <a:solidFill>
                  <a:srgbClr val="C00000"/>
                </a:solidFill>
              </a:rPr>
              <a:t> </a:t>
            </a:r>
            <a:r>
              <a:rPr lang="es-ES" sz="2200" dirty="0" smtClean="0"/>
              <a:t>y </a:t>
            </a:r>
            <a:r>
              <a:rPr lang="es-ES" sz="2200" dirty="0" err="1" smtClean="0"/>
              <a:t>metanalisis</a:t>
            </a:r>
            <a:r>
              <a:rPr lang="es-ES" sz="2200" dirty="0" smtClean="0"/>
              <a:t> con recomendaciones de uso de </a:t>
            </a:r>
            <a:r>
              <a:rPr lang="es-ES" sz="2200" dirty="0" err="1" smtClean="0"/>
              <a:t>AINEs</a:t>
            </a:r>
            <a:r>
              <a:rPr lang="es-ES" sz="2200" dirty="0" smtClean="0"/>
              <a:t> en los pacientes objeto de estudio.</a:t>
            </a:r>
          </a:p>
          <a:p>
            <a:r>
              <a:rPr lang="es-ES" sz="2200" dirty="0" smtClean="0"/>
              <a:t>El uso de </a:t>
            </a:r>
            <a:r>
              <a:rPr lang="es-ES" sz="2200" dirty="0" err="1" smtClean="0">
                <a:solidFill>
                  <a:srgbClr val="C00000"/>
                </a:solidFill>
              </a:rPr>
              <a:t>AINEs</a:t>
            </a:r>
            <a:r>
              <a:rPr lang="es-ES" sz="2200" dirty="0" smtClean="0"/>
              <a:t> está asociado un </a:t>
            </a:r>
            <a:r>
              <a:rPr lang="es-ES" sz="2200" dirty="0" smtClean="0">
                <a:solidFill>
                  <a:srgbClr val="C00000"/>
                </a:solidFill>
              </a:rPr>
              <a:t>mayor riesgo de evento CV y riesgo CV </a:t>
            </a:r>
            <a:r>
              <a:rPr lang="es-ES" sz="2200" dirty="0" smtClean="0"/>
              <a:t>(aumenta la </a:t>
            </a:r>
            <a:r>
              <a:rPr lang="es-ES" sz="2200" dirty="0"/>
              <a:t>presión arterial </a:t>
            </a:r>
            <a:r>
              <a:rPr lang="es-ES" sz="2200" dirty="0" smtClean="0"/>
              <a:t>y </a:t>
            </a:r>
            <a:r>
              <a:rPr lang="es-ES" sz="2200" dirty="0"/>
              <a:t>esto puede precipitar eventos </a:t>
            </a:r>
            <a:r>
              <a:rPr lang="es-ES" sz="2200" dirty="0" smtClean="0"/>
              <a:t>cardiovasculares)</a:t>
            </a:r>
          </a:p>
          <a:p>
            <a:r>
              <a:rPr lang="es-ES" sz="2200" dirty="0"/>
              <a:t>el </a:t>
            </a:r>
            <a:r>
              <a:rPr lang="es-ES" sz="2200" dirty="0">
                <a:solidFill>
                  <a:srgbClr val="C00000"/>
                </a:solidFill>
              </a:rPr>
              <a:t>uso simultáneo de AINE y antihipertensivos </a:t>
            </a:r>
            <a:r>
              <a:rPr lang="es-ES" sz="2200" dirty="0"/>
              <a:t>puede aumentar los niveles de </a:t>
            </a:r>
            <a:r>
              <a:rPr lang="es-ES" sz="2200" dirty="0" smtClean="0"/>
              <a:t>tensión </a:t>
            </a:r>
            <a:r>
              <a:rPr lang="es-ES" sz="2200" dirty="0"/>
              <a:t>arterial, generando problemas de ineficacia en algunos </a:t>
            </a:r>
            <a:r>
              <a:rPr lang="es-ES" sz="2200" dirty="0" smtClean="0"/>
              <a:t>pacientes, hay evidencia que en mayores de 60 años el objetivo de tensión arterial podría ser menos ambicioso.</a:t>
            </a:r>
          </a:p>
          <a:p>
            <a:r>
              <a:rPr lang="es-ES" sz="2200" dirty="0" smtClean="0">
                <a:solidFill>
                  <a:srgbClr val="C00000"/>
                </a:solidFill>
              </a:rPr>
              <a:t>Debate la </a:t>
            </a:r>
            <a:r>
              <a:rPr lang="es-ES" sz="2200" dirty="0">
                <a:solidFill>
                  <a:srgbClr val="C00000"/>
                </a:solidFill>
              </a:rPr>
              <a:t>conveniencia de prescribir aspirina para la prevención primaria de la enfermedad cardiovascular en pacientes de edad avanzada </a:t>
            </a:r>
            <a:r>
              <a:rPr lang="es-ES" sz="2200" dirty="0"/>
              <a:t>(</a:t>
            </a:r>
            <a:r>
              <a:rPr lang="es-ES" sz="2200" dirty="0" smtClean="0">
                <a:solidFill>
                  <a:srgbClr val="C00000"/>
                </a:solidFill>
              </a:rPr>
              <a:t>ensayo </a:t>
            </a:r>
            <a:r>
              <a:rPr lang="es-ES" sz="2200" dirty="0">
                <a:solidFill>
                  <a:srgbClr val="C00000"/>
                </a:solidFill>
              </a:rPr>
              <a:t>ASPREE </a:t>
            </a:r>
            <a:r>
              <a:rPr lang="es-ES" sz="2200" dirty="0"/>
              <a:t>(Aspirina en la reducción de eventos en los </a:t>
            </a:r>
            <a:r>
              <a:rPr lang="es-ES" sz="2200" dirty="0" smtClean="0"/>
              <a:t>ancianos) muestran </a:t>
            </a:r>
            <a:r>
              <a:rPr lang="es-ES" sz="2200" dirty="0"/>
              <a:t>que aquellos pacientes que tomaron aspirina sufrieron más eventos hemorrágicos y tasas más altas de mortalidad por todas las </a:t>
            </a:r>
            <a:r>
              <a:rPr lang="es-ES" sz="2200" dirty="0" smtClean="0"/>
              <a:t>causas. </a:t>
            </a:r>
          </a:p>
          <a:p>
            <a:r>
              <a:rPr lang="es-ES" sz="2200" dirty="0"/>
              <a:t>la </a:t>
            </a:r>
            <a:r>
              <a:rPr lang="es-ES" sz="2200" dirty="0">
                <a:solidFill>
                  <a:srgbClr val="C00000"/>
                </a:solidFill>
              </a:rPr>
              <a:t>asociación entre AINE y enfermedad renal no se estableció claramente</a:t>
            </a:r>
            <a:r>
              <a:rPr lang="es-ES" sz="2200" dirty="0"/>
              <a:t>, </a:t>
            </a:r>
            <a:r>
              <a:rPr lang="es-ES" sz="2200" dirty="0">
                <a:solidFill>
                  <a:srgbClr val="C00000"/>
                </a:solidFill>
              </a:rPr>
              <a:t>a excepción de las altas dosis de </a:t>
            </a:r>
            <a:r>
              <a:rPr lang="es-ES" sz="2200" dirty="0" smtClean="0">
                <a:solidFill>
                  <a:srgbClr val="C00000"/>
                </a:solidFill>
              </a:rPr>
              <a:t>AINE.</a:t>
            </a:r>
          </a:p>
          <a:p>
            <a:r>
              <a:rPr lang="es-ES_tradnl" sz="2200" dirty="0" smtClean="0"/>
              <a:t>Necesidad de </a:t>
            </a:r>
            <a:r>
              <a:rPr lang="es-ES_tradnl" sz="2200" dirty="0" smtClean="0">
                <a:solidFill>
                  <a:srgbClr val="C00000"/>
                </a:solidFill>
              </a:rPr>
              <a:t>intervenciones para disminuir la prescripción de </a:t>
            </a:r>
            <a:r>
              <a:rPr lang="es-ES_tradnl" sz="2200" dirty="0" err="1" smtClean="0">
                <a:solidFill>
                  <a:srgbClr val="C00000"/>
                </a:solidFill>
              </a:rPr>
              <a:t>AINEs</a:t>
            </a:r>
            <a:r>
              <a:rPr lang="es-ES_tradnl" sz="2200" dirty="0" smtClean="0">
                <a:solidFill>
                  <a:srgbClr val="C00000"/>
                </a:solidFill>
              </a:rPr>
              <a:t> en los subgrupos de población estudiados</a:t>
            </a:r>
          </a:p>
        </p:txBody>
      </p:sp>
      <p:sp>
        <p:nvSpPr>
          <p:cNvPr id="5" name="Elipse 4"/>
          <p:cNvSpPr/>
          <p:nvPr/>
        </p:nvSpPr>
        <p:spPr>
          <a:xfrm>
            <a:off x="10659981" y="6244390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42709" y="1264909"/>
            <a:ext cx="4793714" cy="2078699"/>
          </a:xfrm>
        </p:spPr>
        <p:txBody>
          <a:bodyPr rtlCol="0"/>
          <a:lstStyle/>
          <a:p>
            <a:pPr rtl="0"/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es-ES" noProof="1" smtClean="0"/>
              <a:t>Leticia </a:t>
            </a:r>
            <a:r>
              <a:rPr lang="es-ES" sz="1800" noProof="1" smtClean="0"/>
              <a:t>García</a:t>
            </a:r>
            <a:r>
              <a:rPr lang="es-ES" noProof="1" smtClean="0"/>
              <a:t> Mochón</a:t>
            </a:r>
            <a:endParaRPr lang="es-ES" noProof="1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842709" y="4292333"/>
            <a:ext cx="4303959" cy="252000"/>
          </a:xfrm>
        </p:spPr>
        <p:txBody>
          <a:bodyPr rtlCol="0"/>
          <a:lstStyle/>
          <a:p>
            <a:pPr rtl="0"/>
            <a:r>
              <a:rPr lang="es-ES" sz="1800" dirty="0" smtClean="0"/>
              <a:t>Leticia.garcia.easp@juntadeandalucia.es</a:t>
            </a:r>
            <a:endParaRPr lang="es-ES" sz="18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842852" y="4678697"/>
            <a:ext cx="4305582" cy="252413"/>
          </a:xfrm>
        </p:spPr>
        <p:txBody>
          <a:bodyPr rtlCol="0"/>
          <a:lstStyle/>
          <a:p>
            <a:pPr rtl="0"/>
            <a:r>
              <a:rPr lang="es-ES" sz="1800" dirty="0" smtClean="0"/>
              <a:t>@</a:t>
            </a:r>
            <a:r>
              <a:rPr lang="es-ES" sz="1800" dirty="0" err="1" smtClean="0"/>
              <a:t>lgmochon</a:t>
            </a:r>
            <a:endParaRPr lang="es-ES" sz="1800" dirty="0"/>
          </a:p>
        </p:txBody>
      </p:sp>
      <p:pic>
        <p:nvPicPr>
          <p:cNvPr id="12" name="Gráfico 11" descr="Usuario" title="Icono: nombre del moderador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gray">
          <a:xfrm>
            <a:off x="11301465" y="3884812"/>
            <a:ext cx="218900" cy="218900"/>
          </a:xfrm>
          <a:prstGeom prst="rect">
            <a:avLst/>
          </a:prstGeom>
        </p:spPr>
      </p:pic>
      <p:pic>
        <p:nvPicPr>
          <p:cNvPr id="13" name="Gráfico 12" descr="Sobre" title="Icono: correo electrónico del moderador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gray">
          <a:xfrm>
            <a:off x="11301465" y="4276278"/>
            <a:ext cx="218900" cy="218900"/>
          </a:xfrm>
          <a:prstGeom prst="rect">
            <a:avLst/>
          </a:prstGeom>
        </p:spPr>
      </p:pic>
      <p:pic>
        <p:nvPicPr>
          <p:cNvPr id="15" name="Gráfico 14" descr="Vínculo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 bwMode="gray">
          <a:xfrm>
            <a:off x="11284606" y="4643996"/>
            <a:ext cx="244786" cy="244786"/>
          </a:xfrm>
          <a:prstGeom prst="rect">
            <a:avLst/>
          </a:prstGeom>
        </p:spPr>
      </p:pic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2</a:t>
            </a:fld>
            <a:endParaRPr lang="es-ES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10191"/>
          <a:stretch>
            <a:fillRect/>
          </a:stretch>
        </p:blipFill>
        <p:spPr>
          <a:xfrm>
            <a:off x="9368588" y="4750002"/>
            <a:ext cx="2823411" cy="2107998"/>
          </a:xfrm>
        </p:spPr>
      </p:pic>
      <p:sp>
        <p:nvSpPr>
          <p:cNvPr id="10" name="Elipse 9" descr="Fondo de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9756497" y="251105"/>
            <a:ext cx="2260451" cy="2275526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939974" y="927203"/>
            <a:ext cx="18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 smtClean="0">
                <a:solidFill>
                  <a:schemeClr val="bg1"/>
                </a:solidFill>
              </a:rPr>
              <a:t>AINEs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43" name="Forma lib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41" name="Título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sz="4000" dirty="0" smtClean="0"/>
              <a:t>INTRODUCCIÓN</a:t>
            </a:r>
            <a:endParaRPr lang="es-ES" sz="4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72" y="1064138"/>
            <a:ext cx="8376316" cy="5405632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200" dirty="0" smtClean="0"/>
              <a:t>Son </a:t>
            </a:r>
            <a:r>
              <a:rPr lang="es-ES" sz="2200" dirty="0"/>
              <a:t>fármacos antinflamatorios, analgésicos y antipiréticos que constituyen un grupo heterogéneo de compuestos, con estructuras químicas </a:t>
            </a:r>
            <a:r>
              <a:rPr lang="es-ES" sz="2200" dirty="0" smtClean="0"/>
              <a:t>diferentes</a:t>
            </a:r>
            <a:r>
              <a:rPr lang="es-ES" sz="2200" noProof="1" smtClean="0"/>
              <a:t>.</a:t>
            </a:r>
          </a:p>
          <a:p>
            <a:pPr marL="342900" indent="-342900"/>
            <a:r>
              <a:rPr lang="es-ES_tradnl" sz="2200" dirty="0"/>
              <a:t>Los principios activos más utilizados son el ibuprofeno, seguido del naproxeno</a:t>
            </a:r>
            <a:r>
              <a:rPr lang="es-ES_tradnl" dirty="0" smtClean="0"/>
              <a:t>.</a:t>
            </a:r>
            <a:endParaRPr lang="es-ES" sz="2200" noProof="1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200" noProof="1" smtClean="0"/>
              <a:t>Tratamiento de artrosis y otras condiciones crónicas, aliviar el dolor crónico y agudo (defaleas, traumatismos, cólicos renales, etc)</a:t>
            </a:r>
          </a:p>
          <a:p>
            <a:pPr marL="342900" indent="-342900"/>
            <a:r>
              <a:rPr lang="es-ES_tradnl" sz="2200" b="1" u="sng" noProof="1" smtClean="0"/>
              <a:t>Gran consumo</a:t>
            </a:r>
            <a:r>
              <a:rPr lang="es-ES_tradnl" sz="2200" noProof="1" smtClean="0"/>
              <a:t>: Uno de los fármacos de mayor prescripción médica y sin prescripción (</a:t>
            </a:r>
            <a:r>
              <a:rPr lang="es-ES_tradnl" dirty="0"/>
              <a:t>42,1% de las población hacen usos de éstos sin receta </a:t>
            </a:r>
            <a:r>
              <a:rPr lang="es-ES_tradnl" dirty="0" smtClean="0"/>
              <a:t>médica</a:t>
            </a:r>
            <a:r>
              <a:rPr lang="es-ES_tradnl" sz="2200" noProof="1" smtClean="0"/>
              <a:t>). </a:t>
            </a:r>
          </a:p>
          <a:p>
            <a:pPr marL="0" indent="0">
              <a:buNone/>
            </a:pPr>
            <a:endParaRPr lang="es-ES_tradnl" sz="2200" noProof="1" smtClean="0"/>
          </a:p>
          <a:p>
            <a:pPr marL="619125" lvl="1" indent="-342900">
              <a:buFont typeface="Wingdings" panose="05000000000000000000" pitchFamily="2" charset="2"/>
              <a:buChar char="ü"/>
            </a:pPr>
            <a:r>
              <a:rPr lang="es-ES_tradnl" sz="1800" dirty="0" smtClean="0"/>
              <a:t>En </a:t>
            </a:r>
            <a:r>
              <a:rPr lang="es-ES_tradnl" sz="1800" dirty="0"/>
              <a:t>España, el consumo de AINE con receta médica </a:t>
            </a:r>
            <a:r>
              <a:rPr lang="es-ES_tradnl" sz="1800" dirty="0" smtClean="0"/>
              <a:t>sufrió un </a:t>
            </a:r>
            <a:r>
              <a:rPr lang="es-ES_tradnl" sz="1800" dirty="0"/>
              <a:t>incremento del 540% desde 1990 a </a:t>
            </a:r>
            <a:r>
              <a:rPr lang="es-ES_tradnl" sz="1800" dirty="0" smtClean="0"/>
              <a:t>2009. A partir de este año descendió el consumo, especialmente </a:t>
            </a:r>
            <a:r>
              <a:rPr lang="es-ES" sz="1800" dirty="0"/>
              <a:t>los derivados del ácido </a:t>
            </a:r>
            <a:r>
              <a:rPr lang="es-ES" sz="1800" dirty="0" err="1" smtClean="0"/>
              <a:t>propiónico</a:t>
            </a:r>
            <a:r>
              <a:rPr lang="es-ES" sz="1800" dirty="0" smtClean="0"/>
              <a:t>. </a:t>
            </a:r>
          </a:p>
          <a:p>
            <a:pPr marL="276225" lvl="1" indent="0">
              <a:buNone/>
            </a:pPr>
            <a:endParaRPr lang="es-ES_tradnl" sz="1800" dirty="0" smtClean="0"/>
          </a:p>
          <a:p>
            <a:pPr marL="619125" lvl="1" indent="-342900">
              <a:buFont typeface="Wingdings" panose="05000000000000000000" pitchFamily="2" charset="2"/>
              <a:buChar char="ü"/>
            </a:pPr>
            <a:r>
              <a:rPr lang="es-ES" sz="1800" dirty="0"/>
              <a:t>El subgrupo que más ha aumentado han sido los </a:t>
            </a:r>
            <a:r>
              <a:rPr lang="es-ES" sz="1800" dirty="0" err="1"/>
              <a:t>coxibs</a:t>
            </a:r>
            <a:r>
              <a:rPr lang="es-ES" sz="1800" dirty="0"/>
              <a:t>, multiplicándose casi por 7.</a:t>
            </a:r>
          </a:p>
          <a:p>
            <a:pPr marL="619125" lvl="1" indent="-342900">
              <a:buFont typeface="Wingdings" panose="05000000000000000000" pitchFamily="2" charset="2"/>
              <a:buChar char="ü"/>
            </a:pPr>
            <a:endParaRPr lang="es-ES_tradnl" sz="1800" noProof="1" smtClean="0"/>
          </a:p>
        </p:txBody>
      </p:sp>
    </p:spTree>
    <p:extLst>
      <p:ext uri="{BB962C8B-B14F-4D97-AF65-F5344CB8AC3E}">
        <p14:creationId xmlns:p14="http://schemas.microsoft.com/office/powerpoint/2010/main" val="36661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3</a:t>
            </a:fld>
            <a:endParaRPr lang="es-ES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10191"/>
          <a:stretch>
            <a:fillRect/>
          </a:stretch>
        </p:blipFill>
        <p:spPr>
          <a:xfrm>
            <a:off x="9368588" y="4750002"/>
            <a:ext cx="2823411" cy="2107998"/>
          </a:xfrm>
        </p:spPr>
      </p:pic>
      <p:sp>
        <p:nvSpPr>
          <p:cNvPr id="10" name="Elipse 9" descr="Fondo de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9756497" y="251105"/>
            <a:ext cx="2260451" cy="2275526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939974" y="927203"/>
            <a:ext cx="18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 smtClean="0">
                <a:solidFill>
                  <a:schemeClr val="bg1"/>
                </a:solidFill>
              </a:rPr>
              <a:t>AINEs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43" name="Forma lib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41" name="Título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sz="4000" dirty="0" smtClean="0"/>
              <a:t>INTRODUCCIÓN</a:t>
            </a:r>
            <a:endParaRPr lang="es-ES" sz="4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495" y="1142652"/>
            <a:ext cx="8376316" cy="5039250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/>
            <a:r>
              <a:rPr lang="es-ES_tradnl" sz="2200" b="1" u="sng" noProof="1" smtClean="0"/>
              <a:t>Alto impacto presupuestario: </a:t>
            </a:r>
            <a:r>
              <a:rPr lang="es-ES_tradnl" sz="2200" dirty="0" smtClean="0"/>
              <a:t>Según </a:t>
            </a:r>
            <a:r>
              <a:rPr lang="es-ES_tradnl" sz="2200" dirty="0"/>
              <a:t>el Informe Anual del </a:t>
            </a:r>
            <a:r>
              <a:rPr lang="es-ES_tradnl" sz="2200" dirty="0" smtClean="0"/>
              <a:t>SNS </a:t>
            </a:r>
            <a:r>
              <a:rPr lang="es-ES_tradnl" sz="2200" dirty="0"/>
              <a:t>(2016), </a:t>
            </a:r>
            <a:r>
              <a:rPr lang="es-ES_tradnl" sz="2200" dirty="0" smtClean="0"/>
              <a:t> </a:t>
            </a:r>
            <a:r>
              <a:rPr lang="es-ES_tradnl" sz="2200" dirty="0"/>
              <a:t>el subgrupo de </a:t>
            </a:r>
            <a:r>
              <a:rPr lang="es-ES_tradnl" sz="2200" dirty="0" smtClean="0"/>
              <a:t>AINES derivado </a:t>
            </a:r>
            <a:r>
              <a:rPr lang="es-ES_tradnl" sz="2200" dirty="0"/>
              <a:t>del ácido </a:t>
            </a:r>
            <a:r>
              <a:rPr lang="es-ES_tradnl" sz="2200" dirty="0" err="1"/>
              <a:t>propiónico</a:t>
            </a:r>
            <a:r>
              <a:rPr lang="es-ES_tradnl" sz="2200" dirty="0"/>
              <a:t> fue el sexto con mayor número de envases vendidos: 27,8 millones </a:t>
            </a:r>
            <a:r>
              <a:rPr lang="es-ES_tradnl" sz="2200" dirty="0" smtClean="0"/>
              <a:t> </a:t>
            </a:r>
            <a:r>
              <a:rPr lang="es-ES_tradnl" sz="2200" dirty="0"/>
              <a:t>suponiendo un </a:t>
            </a:r>
            <a:r>
              <a:rPr lang="es-ES_tradnl" sz="2200" dirty="0" smtClean="0"/>
              <a:t>coste anual de </a:t>
            </a:r>
            <a:r>
              <a:rPr lang="es-ES_tradnl" sz="2200" dirty="0"/>
              <a:t>94,7 millones de </a:t>
            </a:r>
            <a:r>
              <a:rPr lang="es-ES_tradnl" sz="2200" dirty="0" smtClean="0"/>
              <a:t>euros</a:t>
            </a:r>
          </a:p>
          <a:p>
            <a:pPr marL="0" indent="0">
              <a:buNone/>
            </a:pPr>
            <a:endParaRPr lang="es-ES_tradnl" sz="2200" noProof="1"/>
          </a:p>
          <a:p>
            <a:pPr marL="342900" indent="-342900"/>
            <a:r>
              <a:rPr lang="es-ES_tradnl" sz="2200" b="1" u="sng" noProof="1" smtClean="0"/>
              <a:t>Amplio perfil de efectos secundarios</a:t>
            </a:r>
            <a:r>
              <a:rPr lang="es-ES_tradnl" sz="2200" noProof="1" smtClean="0"/>
              <a:t>: </a:t>
            </a:r>
            <a:r>
              <a:rPr lang="es-ES_tradnl" sz="2200" noProof="1"/>
              <a:t>morbimortalidad</a:t>
            </a:r>
            <a:r>
              <a:rPr lang="es-ES" sz="2200" noProof="1"/>
              <a:t>, especialmente importantes  gastrointestinal, renal, CV, neurológico y hematológico.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s-ES_tradnl" sz="2200" noProof="1"/>
              <a:t>En pacientes polimedicados y de edad avazanda son de alto riesgo: gran problema clínico y de </a:t>
            </a:r>
            <a:r>
              <a:rPr lang="es-ES_tradnl" sz="2200" noProof="1" smtClean="0"/>
              <a:t>salud pública</a:t>
            </a:r>
          </a:p>
        </p:txBody>
      </p:sp>
    </p:spTree>
    <p:extLst>
      <p:ext uri="{BB962C8B-B14F-4D97-AF65-F5344CB8AC3E}">
        <p14:creationId xmlns:p14="http://schemas.microsoft.com/office/powerpoint/2010/main" val="22109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 descr="Fondo de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9756497" y="251105"/>
            <a:ext cx="2260451" cy="2275526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939974" y="927203"/>
            <a:ext cx="18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 smtClean="0">
                <a:solidFill>
                  <a:schemeClr val="bg1"/>
                </a:solidFill>
              </a:rPr>
              <a:t>AINEs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 txBox="1">
            <a:spLocks/>
          </p:cNvSpPr>
          <p:nvPr/>
        </p:nvSpPr>
        <p:spPr>
          <a:xfrm>
            <a:off x="643617" y="5484146"/>
            <a:ext cx="7861286" cy="2446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180" y="2833838"/>
            <a:ext cx="2176173" cy="153228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832" y="4849900"/>
            <a:ext cx="2360054" cy="1712039"/>
          </a:xfrm>
          <a:prstGeom prst="rect">
            <a:avLst/>
          </a:prstGeom>
        </p:spPr>
      </p:pic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3306B281-9CD0-4712-BC2A-46D16F97EB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3506" y="1836131"/>
            <a:ext cx="11329200" cy="713932"/>
          </a:xfrm>
        </p:spPr>
        <p:txBody>
          <a:bodyPr rtlCol="0"/>
          <a:lstStyle/>
          <a:p>
            <a:pPr marL="0" indent="0">
              <a:buNone/>
            </a:pPr>
            <a:r>
              <a:rPr lang="es-ES_tradnl" sz="2400" dirty="0" smtClean="0"/>
              <a:t>Iniciativas para reducir el uso de tecnologías sanitarias que</a:t>
            </a:r>
            <a:r>
              <a:rPr lang="es-ES" sz="2400" dirty="0" smtClean="0"/>
              <a:t> generan poco o ningún beneficio de salud en relación a su coste</a:t>
            </a:r>
            <a:endParaRPr lang="es-ES" sz="2400" dirty="0"/>
          </a:p>
        </p:txBody>
      </p:sp>
      <p:sp>
        <p:nvSpPr>
          <p:cNvPr id="20" name="Rectángulo 19"/>
          <p:cNvSpPr/>
          <p:nvPr/>
        </p:nvSpPr>
        <p:spPr>
          <a:xfrm>
            <a:off x="5959025" y="2578526"/>
            <a:ext cx="48995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noProof="1" smtClean="0"/>
              <a:t>España </a:t>
            </a:r>
            <a:r>
              <a:rPr lang="es-ES" noProof="1"/>
              <a:t>(abril 2013) Ministerio de Sanidad </a:t>
            </a:r>
            <a:endParaRPr lang="es-ES" noProof="1" smtClean="0"/>
          </a:p>
          <a:p>
            <a:endParaRPr lang="es-ES_tradnl" noProof="1"/>
          </a:p>
          <a:p>
            <a:endParaRPr lang="es-ES_tradnl" noProof="1" smtClean="0"/>
          </a:p>
          <a:p>
            <a:endParaRPr lang="es-ES_tradnl" noProof="1"/>
          </a:p>
          <a:p>
            <a:endParaRPr lang="es-ES" noProof="1"/>
          </a:p>
          <a:p>
            <a:endParaRPr lang="es-ES" noProof="1" smtClean="0"/>
          </a:p>
          <a:p>
            <a:r>
              <a:rPr lang="es-ES" dirty="0" smtClean="0"/>
              <a:t>Proyecto </a:t>
            </a:r>
            <a:r>
              <a:rPr lang="es-ES" dirty="0"/>
              <a:t>de Compromiso por la Calidad de las Sociedades Científicas para consensuar </a:t>
            </a:r>
            <a:r>
              <a:rPr lang="es-ES" dirty="0">
                <a:solidFill>
                  <a:srgbClr val="C00000"/>
                </a:solidFill>
              </a:rPr>
              <a:t>recomendaciones «no hacer» basadas en la evidencia científica. </a:t>
            </a:r>
            <a:endParaRPr lang="es-ES" dirty="0" smtClean="0">
              <a:solidFill>
                <a:srgbClr val="C00000"/>
              </a:solidFill>
            </a:endParaRPr>
          </a:p>
          <a:p>
            <a:endParaRPr lang="es-ES" dirty="0"/>
          </a:p>
          <a:p>
            <a:pPr lvl="1"/>
            <a:r>
              <a:rPr lang="es-ES" dirty="0"/>
              <a:t>48 sociedades científicas y 23 de ellas han publicado sus recomendaciones</a:t>
            </a:r>
          </a:p>
          <a:p>
            <a:endParaRPr lang="es-ES" noProof="1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554" y="2929101"/>
            <a:ext cx="2646368" cy="1215250"/>
          </a:xfrm>
          <a:prstGeom prst="rect">
            <a:avLst/>
          </a:prstGeom>
        </p:spPr>
      </p:pic>
      <p:sp>
        <p:nvSpPr>
          <p:cNvPr id="10" name="Título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 txBox="1">
            <a:spLocks/>
          </p:cNvSpPr>
          <p:nvPr/>
        </p:nvSpPr>
        <p:spPr>
          <a:xfrm>
            <a:off x="553506" y="1322013"/>
            <a:ext cx="113292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s-ES_tradnl" sz="4000" dirty="0" smtClean="0"/>
              <a:t>INTRODUCCIÓN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endParaRPr lang="es-ES_tradnl" sz="4000" dirty="0" smtClean="0"/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s-ES_tradnl" sz="3600" dirty="0" smtClean="0">
                <a:solidFill>
                  <a:srgbClr val="C00000"/>
                </a:solidFill>
              </a:rPr>
              <a:t>Criterios de Calidad, seguridad y eficiencia en la prescripción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35085" y="3487505"/>
            <a:ext cx="213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i="1" dirty="0" smtClean="0">
                <a:solidFill>
                  <a:srgbClr val="C00000"/>
                </a:solidFill>
              </a:rPr>
              <a:t>“</a:t>
            </a:r>
            <a:r>
              <a:rPr lang="es-ES_tradnl" sz="2400" i="1" dirty="0" err="1" smtClean="0">
                <a:solidFill>
                  <a:srgbClr val="C00000"/>
                </a:solidFill>
              </a:rPr>
              <a:t>Less</a:t>
            </a:r>
            <a:r>
              <a:rPr lang="es-ES_tradnl" sz="2400" i="1" dirty="0" smtClean="0">
                <a:solidFill>
                  <a:srgbClr val="C00000"/>
                </a:solidFill>
              </a:rPr>
              <a:t> </a:t>
            </a:r>
            <a:r>
              <a:rPr lang="es-ES_tradnl" sz="2400" i="1" dirty="0" err="1" smtClean="0">
                <a:solidFill>
                  <a:srgbClr val="C00000"/>
                </a:solidFill>
              </a:rPr>
              <a:t>is</a:t>
            </a:r>
            <a:r>
              <a:rPr lang="es-ES_tradnl" sz="2400" i="1" dirty="0" smtClean="0">
                <a:solidFill>
                  <a:srgbClr val="C00000"/>
                </a:solidFill>
              </a:rPr>
              <a:t> more”</a:t>
            </a:r>
            <a:endParaRPr lang="es-ES" sz="2400" i="1" dirty="0">
              <a:solidFill>
                <a:srgbClr val="C0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0587789" y="6256422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051189A-387F-4321-8065-73672D6589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30188" y="5956044"/>
            <a:ext cx="288000" cy="288000"/>
          </a:xfrm>
        </p:spPr>
        <p:txBody>
          <a:bodyPr rtlCol="0"/>
          <a:lstStyle/>
          <a:p>
            <a:pPr algn="ctr" rtl="0"/>
            <a:fld id="{B67B645E-C5E5-4727-B977-D372A0AA71D9}" type="slidenum">
              <a:rPr lang="es-ES" smtClean="0"/>
              <a:pPr algn="ctr" rtl="0"/>
              <a:t>5</a:t>
            </a:fld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 txBox="1">
            <a:spLocks/>
          </p:cNvSpPr>
          <p:nvPr/>
        </p:nvSpPr>
        <p:spPr>
          <a:xfrm>
            <a:off x="643617" y="5484146"/>
            <a:ext cx="7861286" cy="2446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12" name="Rectángulo 11"/>
          <p:cNvSpPr/>
          <p:nvPr/>
        </p:nvSpPr>
        <p:spPr>
          <a:xfrm>
            <a:off x="6718187" y="2535742"/>
            <a:ext cx="5040153" cy="326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100"/>
            </a:pPr>
            <a:r>
              <a:rPr lang="es-ES_trad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 piloto en la Provincia de Sevilla:</a:t>
            </a:r>
            <a:endParaRPr lang="es-E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 cada 3 que consumen AINE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consumen fármacos para patología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cardiovascular, antihipertensivos o patología renal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duración de la prescripción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el caso de tener algún AINE prescrito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 en la mayoría de los casos superior a 21 días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siendo más frecuente en los sujetos con las patologías mencionadas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 txBox="1">
            <a:spLocks/>
          </p:cNvSpPr>
          <p:nvPr/>
        </p:nvSpPr>
        <p:spPr>
          <a:xfrm>
            <a:off x="262062" y="1994952"/>
            <a:ext cx="6579707" cy="5764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_tradnl" dirty="0" smtClean="0"/>
              <a:t>Recomendación de Atención Primaria (</a:t>
            </a:r>
            <a:r>
              <a:rPr lang="es-ES_tradnl" dirty="0" err="1" smtClean="0"/>
              <a:t>Semergen</a:t>
            </a:r>
            <a:r>
              <a:rPr lang="es-ES_tradnl" dirty="0" smtClean="0"/>
              <a:t>, SENFYC y SEMG)</a:t>
            </a:r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8659" r="5122"/>
          <a:stretch/>
        </p:blipFill>
        <p:spPr>
          <a:xfrm>
            <a:off x="592147" y="4703776"/>
            <a:ext cx="5714460" cy="143452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47" y="2684410"/>
            <a:ext cx="5194352" cy="1801119"/>
          </a:xfrm>
          <a:prstGeom prst="rect">
            <a:avLst/>
          </a:prstGeom>
        </p:spPr>
      </p:pic>
      <p:sp>
        <p:nvSpPr>
          <p:cNvPr id="19" name="Título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 txBox="1">
            <a:spLocks/>
          </p:cNvSpPr>
          <p:nvPr/>
        </p:nvSpPr>
        <p:spPr>
          <a:xfrm>
            <a:off x="553506" y="1322013"/>
            <a:ext cx="113292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s-ES_tradnl" sz="4000" dirty="0" smtClean="0"/>
              <a:t>INTRODUCCIÓN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endParaRPr lang="es-ES_tradnl" sz="4000" dirty="0" smtClean="0"/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s-ES_tradnl" sz="3600" dirty="0" smtClean="0">
                <a:solidFill>
                  <a:srgbClr val="C00000"/>
                </a:solidFill>
              </a:rPr>
              <a:t>Criterios de Calidad, seguridad y eficiencia en la prescripción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0587789" y="6256422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3762821" cy="955454"/>
          </a:xfrm>
        </p:spPr>
        <p:txBody>
          <a:bodyPr rtlCol="0"/>
          <a:lstStyle/>
          <a:p>
            <a:pPr rtl="0"/>
            <a:r>
              <a:rPr lang="es-ES_tradnl" sz="4000" dirty="0" smtClean="0"/>
              <a:t>OBJETIVO</a:t>
            </a:r>
            <a:endParaRPr lang="es-ES" sz="40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051189A-387F-4321-8065-73672D6589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 rtlCol="0"/>
          <a:lstStyle/>
          <a:p>
            <a:pPr algn="ctr" rtl="0"/>
            <a:fld id="{B67B645E-C5E5-4727-B977-D372A0AA71D9}" type="slidenum">
              <a:rPr lang="es-ES" smtClean="0"/>
              <a:pPr algn="ctr" rtl="0"/>
              <a:t>6</a:t>
            </a:fld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 txBox="1">
            <a:spLocks/>
          </p:cNvSpPr>
          <p:nvPr/>
        </p:nvSpPr>
        <p:spPr>
          <a:xfrm>
            <a:off x="643617" y="5484146"/>
            <a:ext cx="7861286" cy="2446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11" name="Elipse 10" descr="Fondo de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9756497" y="251105"/>
            <a:ext cx="2260451" cy="2275526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939974" y="927203"/>
            <a:ext cx="189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 smtClean="0">
                <a:solidFill>
                  <a:schemeClr val="bg1"/>
                </a:solidFill>
              </a:rPr>
              <a:t>AINEs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35241" y="1732547"/>
            <a:ext cx="9492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Realizar una síntesis de evidencia sobre la recomendación de no prescribir AINES en pacientes con enfermedad cardiovascular, enfermedad renal crónica, hipertensión arterial, insuficiencia cardiaca o cirrosis hepática</a:t>
            </a:r>
            <a:r>
              <a:rPr lang="es-ES_tradnl" sz="3200" dirty="0"/>
              <a:t>.</a:t>
            </a:r>
            <a:r>
              <a:rPr lang="es-ES_tradnl" sz="3200" dirty="0" smtClean="0"/>
              <a:t>  </a:t>
            </a:r>
            <a:endParaRPr lang="es-ES" sz="3200" dirty="0"/>
          </a:p>
        </p:txBody>
      </p:sp>
      <p:sp>
        <p:nvSpPr>
          <p:cNvPr id="10" name="Elipse 9"/>
          <p:cNvSpPr/>
          <p:nvPr/>
        </p:nvSpPr>
        <p:spPr>
          <a:xfrm>
            <a:off x="10587789" y="6244390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686620" y="5297719"/>
            <a:ext cx="1469727" cy="1471878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9" name="Forma lib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704741" y="3921491"/>
            <a:ext cx="1469727" cy="1493331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704742" y="2586801"/>
            <a:ext cx="1469727" cy="1467812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Forma lib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676193" y="1333915"/>
            <a:ext cx="1529680" cy="15095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2" name="Marcador de número de diapositiva 31">
            <a:extLst>
              <a:ext uri="{FF2B5EF4-FFF2-40B4-BE49-F238E27FC236}">
                <a16:creationId xmlns:a16="http://schemas.microsoft.com/office/drawing/2014/main" id="{E612258B-809C-4937-88CC-45880B3C826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417506"/>
            <a:ext cx="288000" cy="288000"/>
          </a:xfrm>
        </p:spPr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A129710F-626E-47E6-9916-873AC71C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725" y="390660"/>
            <a:ext cx="7505597" cy="80923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marL="216000"/>
            <a:r>
              <a:rPr lang="es-ES" sz="2200" dirty="0" err="1">
                <a:solidFill>
                  <a:schemeClr val="bg1"/>
                </a:solidFill>
              </a:rPr>
              <a:t>Umbrella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</a:rPr>
              <a:t>Review</a:t>
            </a:r>
            <a:r>
              <a:rPr lang="es-ES" sz="2200" dirty="0" smtClean="0">
                <a:solidFill>
                  <a:schemeClr val="bg1"/>
                </a:solidFill>
              </a:rPr>
              <a:t>. Revisión de Revisiones </a:t>
            </a:r>
          </a:p>
          <a:p>
            <a:pPr marL="216000"/>
            <a:r>
              <a:rPr lang="es-ES" sz="2200" dirty="0" smtClean="0">
                <a:solidFill>
                  <a:schemeClr val="bg1"/>
                </a:solidFill>
              </a:rPr>
              <a:t>(</a:t>
            </a:r>
            <a:r>
              <a:rPr lang="en-GB" sz="2200" dirty="0" err="1" smtClean="0">
                <a:solidFill>
                  <a:schemeClr val="bg1"/>
                </a:solidFill>
              </a:rPr>
              <a:t>según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guía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publicada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por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Bougioukas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et al 2019*)</a:t>
            </a:r>
            <a:endParaRPr lang="es-ES" sz="2200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99497" y="1550872"/>
            <a:ext cx="5733796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Pubmed</a:t>
            </a:r>
            <a:r>
              <a:rPr lang="es-ES_tradnl" dirty="0" smtClean="0"/>
              <a:t>-  </a:t>
            </a:r>
            <a:r>
              <a:rPr lang="es-ES_tradnl" dirty="0" err="1" smtClean="0"/>
              <a:t>Embase</a:t>
            </a:r>
            <a:r>
              <a:rPr lang="es-ES_tradnl" dirty="0" smtClean="0"/>
              <a:t> - </a:t>
            </a:r>
            <a:r>
              <a:rPr lang="es-ES_tradnl" dirty="0" err="1" smtClean="0"/>
              <a:t>Scopus</a:t>
            </a:r>
            <a:r>
              <a:rPr lang="es-ES_tradnl" dirty="0" smtClean="0"/>
              <a:t> - </a:t>
            </a:r>
            <a:r>
              <a:rPr lang="es-ES_tradnl" dirty="0" err="1" smtClean="0"/>
              <a:t>Cochrante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Google </a:t>
            </a:r>
            <a:r>
              <a:rPr lang="es-ES_tradnl" dirty="0" err="1" smtClean="0"/>
              <a:t>Scholar</a:t>
            </a:r>
            <a:r>
              <a:rPr lang="es-ES_tradnl" dirty="0" smtClean="0"/>
              <a:t> – AETS  </a:t>
            </a:r>
          </a:p>
          <a:p>
            <a:r>
              <a:rPr lang="es-ES" dirty="0"/>
              <a:t>Completada con referencias de los artículos </a:t>
            </a:r>
            <a:r>
              <a:rPr lang="es-ES" dirty="0" smtClean="0"/>
              <a:t>identificados</a:t>
            </a:r>
            <a:endParaRPr lang="es-ES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C1FE4ACF-78F8-4143-A8FF-BB1CAF035FCF}"/>
              </a:ext>
            </a:extLst>
          </p:cNvPr>
          <p:cNvSpPr txBox="1">
            <a:spLocks/>
          </p:cNvSpPr>
          <p:nvPr/>
        </p:nvSpPr>
        <p:spPr>
          <a:xfrm>
            <a:off x="704741" y="1510660"/>
            <a:ext cx="1460943" cy="761651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dirty="0" smtClean="0">
                <a:solidFill>
                  <a:schemeClr val="bg1"/>
                </a:solidFill>
              </a:rPr>
              <a:t>Bases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dirty="0" smtClean="0">
                <a:solidFill>
                  <a:schemeClr val="bg1"/>
                </a:solidFill>
              </a:rPr>
              <a:t>de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 dirty="0" smtClean="0">
                <a:solidFill>
                  <a:schemeClr val="bg1"/>
                </a:solidFill>
              </a:rPr>
              <a:t>Datos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1F1C8737-2F2E-4041-B588-265FBBB08170}"/>
              </a:ext>
            </a:extLst>
          </p:cNvPr>
          <p:cNvSpPr txBox="1">
            <a:spLocks/>
          </p:cNvSpPr>
          <p:nvPr/>
        </p:nvSpPr>
        <p:spPr>
          <a:xfrm>
            <a:off x="908359" y="2916703"/>
            <a:ext cx="1120435" cy="841028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Estrategia de búsqueda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1F1C8737-2F2E-4041-B588-265FBBB08170}"/>
              </a:ext>
            </a:extLst>
          </p:cNvPr>
          <p:cNvSpPr txBox="1">
            <a:spLocks/>
          </p:cNvSpPr>
          <p:nvPr/>
        </p:nvSpPr>
        <p:spPr>
          <a:xfrm>
            <a:off x="848927" y="4483981"/>
            <a:ext cx="1239298" cy="4450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Criterios de inclusión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9" name="Marcador de texto 8">
            <a:extLst>
              <a:ext uri="{FF2B5EF4-FFF2-40B4-BE49-F238E27FC236}">
                <a16:creationId xmlns:a16="http://schemas.microsoft.com/office/drawing/2014/main" id="{1F1C8737-2F2E-4041-B588-265FBBB08170}"/>
              </a:ext>
            </a:extLst>
          </p:cNvPr>
          <p:cNvSpPr txBox="1">
            <a:spLocks/>
          </p:cNvSpPr>
          <p:nvPr/>
        </p:nvSpPr>
        <p:spPr>
          <a:xfrm>
            <a:off x="760356" y="5766189"/>
            <a:ext cx="1380123" cy="285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Extracción de datos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A71739BB-184A-4F2F-A194-E2AC54472610}"/>
              </a:ext>
            </a:extLst>
          </p:cNvPr>
          <p:cNvSpPr txBox="1">
            <a:spLocks/>
          </p:cNvSpPr>
          <p:nvPr/>
        </p:nvSpPr>
        <p:spPr>
          <a:xfrm>
            <a:off x="3044814" y="2947474"/>
            <a:ext cx="1620000" cy="720000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31" name="Marcador de texto 9">
            <a:extLst>
              <a:ext uri="{FF2B5EF4-FFF2-40B4-BE49-F238E27FC236}">
                <a16:creationId xmlns:a16="http://schemas.microsoft.com/office/drawing/2014/main" id="{76E85709-7A8D-448D-80D2-31C8C1E22A72}"/>
              </a:ext>
            </a:extLst>
          </p:cNvPr>
          <p:cNvSpPr txBox="1">
            <a:spLocks/>
          </p:cNvSpPr>
          <p:nvPr/>
        </p:nvSpPr>
        <p:spPr>
          <a:xfrm>
            <a:off x="2599497" y="2865140"/>
            <a:ext cx="5545735" cy="7200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Validada por experto documentalista</a:t>
            </a:r>
            <a:endParaRPr lang="es-ES" noProof="1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620469" y="3220845"/>
            <a:ext cx="293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Actualizada a 1 Julio 2019</a:t>
            </a:r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2620470" y="3856662"/>
            <a:ext cx="5524762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RS con información relevante sobre recomendación objeto de estudio</a:t>
            </a:r>
          </a:p>
          <a:p>
            <a:r>
              <a:rPr lang="es-ES_tradnl" dirty="0" smtClean="0"/>
              <a:t>Español e </a:t>
            </a:r>
            <a:r>
              <a:rPr lang="es-ES_tradnl" dirty="0" err="1" smtClean="0"/>
              <a:t>Ingés</a:t>
            </a:r>
            <a:r>
              <a:rPr lang="es-ES_tradnl" dirty="0" smtClean="0"/>
              <a:t> y sin limitación de fecha de publicación</a:t>
            </a:r>
            <a:endParaRPr lang="es-ES_tradnl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650125" y="5455015"/>
            <a:ext cx="2088367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Mendeley</a:t>
            </a:r>
            <a:endParaRPr lang="es-ES_tradnl" dirty="0" smtClean="0"/>
          </a:p>
          <a:p>
            <a:pPr algn="ctr"/>
            <a:r>
              <a:rPr lang="es-ES_tradnl" dirty="0" smtClean="0"/>
              <a:t>1ºTítulo y </a:t>
            </a:r>
            <a:r>
              <a:rPr lang="es-ES_tradnl" dirty="0" err="1" smtClean="0"/>
              <a:t>abstract</a:t>
            </a:r>
            <a:endParaRPr lang="es-ES_tradnl" dirty="0" smtClean="0"/>
          </a:p>
          <a:p>
            <a:pPr algn="ctr"/>
            <a:r>
              <a:rPr lang="es-ES_tradnl" dirty="0" smtClean="0"/>
              <a:t>2º texto completo</a:t>
            </a:r>
          </a:p>
          <a:p>
            <a:pPr algn="ctr"/>
            <a:endParaRPr lang="es-ES_tradnl" dirty="0" smtClean="0"/>
          </a:p>
        </p:txBody>
      </p:sp>
      <p:sp>
        <p:nvSpPr>
          <p:cNvPr id="37" name="Rectángulo 36"/>
          <p:cNvSpPr/>
          <p:nvPr/>
        </p:nvSpPr>
        <p:spPr>
          <a:xfrm>
            <a:off x="5182080" y="5494176"/>
            <a:ext cx="2963152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ES_tradnl" dirty="0"/>
              <a:t>2 revisores independientes y un tercero para resolver diferencia</a:t>
            </a:r>
          </a:p>
        </p:txBody>
      </p:sp>
      <p:sp>
        <p:nvSpPr>
          <p:cNvPr id="24" name="Forma lib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8887325" y="1449377"/>
            <a:ext cx="1620253" cy="1461398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 rtl="0"/>
            <a:r>
              <a:rPr lang="es-ES_tradnl" noProof="0" dirty="0" smtClean="0">
                <a:solidFill>
                  <a:schemeClr val="bg1"/>
                </a:solidFill>
              </a:rPr>
              <a:t>Calidad metodológica</a:t>
            </a:r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90975" y="3090785"/>
            <a:ext cx="2037347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AMSTAR 2</a:t>
            </a:r>
            <a:endParaRPr lang="es-ES" dirty="0"/>
          </a:p>
        </p:txBody>
      </p:sp>
      <p:sp>
        <p:nvSpPr>
          <p:cNvPr id="25" name="Elipse 24"/>
          <p:cNvSpPr/>
          <p:nvPr/>
        </p:nvSpPr>
        <p:spPr>
          <a:xfrm>
            <a:off x="10587789" y="6244390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8</a:t>
            </a:fld>
            <a:endParaRPr lang="en-U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 txBox="1">
            <a:spLocks/>
          </p:cNvSpPr>
          <p:nvPr/>
        </p:nvSpPr>
        <p:spPr>
          <a:xfrm>
            <a:off x="584400" y="5844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4305300" y="1724025"/>
            <a:ext cx="2305050" cy="571500"/>
          </a:xfrm>
          <a:prstGeom prst="roundRect">
            <a:avLst/>
          </a:prstGeom>
          <a:gradFill flip="none" rotWithShape="1"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1406 </a:t>
            </a:r>
          </a:p>
          <a:p>
            <a:pPr algn="ctr"/>
            <a:r>
              <a:rPr lang="es-ES_tradnl" dirty="0" smtClean="0"/>
              <a:t>revisiones</a:t>
            </a:r>
            <a:endParaRPr lang="es-ES" dirty="0">
              <a:solidFill>
                <a:schemeClr val="lt1"/>
              </a:solidFill>
            </a:endParaRPr>
          </a:p>
        </p:txBody>
      </p:sp>
      <p:cxnSp>
        <p:nvCxnSpPr>
          <p:cNvPr id="11" name="Conector recto de flecha 10"/>
          <p:cNvCxnSpPr>
            <a:stCxn id="9" idx="2"/>
          </p:cNvCxnSpPr>
          <p:nvPr/>
        </p:nvCxnSpPr>
        <p:spPr>
          <a:xfrm>
            <a:off x="5457825" y="2295525"/>
            <a:ext cx="9525" cy="123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4314825" y="3638550"/>
            <a:ext cx="2305050" cy="571500"/>
          </a:xfrm>
          <a:prstGeom prst="roundRect">
            <a:avLst/>
          </a:prstGeom>
          <a:gradFill flip="none" rotWithShape="1"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lt1"/>
                </a:solidFill>
              </a:rPr>
              <a:t>103 </a:t>
            </a:r>
          </a:p>
          <a:p>
            <a:pPr algn="ctr"/>
            <a:r>
              <a:rPr lang="es-ES_tradnl" dirty="0" smtClean="0">
                <a:solidFill>
                  <a:schemeClr val="lt1"/>
                </a:solidFill>
              </a:rPr>
              <a:t>(texto completo)</a:t>
            </a:r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305300" y="5486400"/>
            <a:ext cx="2305050" cy="571500"/>
          </a:xfrm>
          <a:prstGeom prst="roundRect">
            <a:avLst/>
          </a:prstGeom>
          <a:gradFill flip="none" rotWithShape="1">
            <a:gsLst>
              <a:gs pos="2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lt1"/>
                </a:solidFill>
              </a:rPr>
              <a:t>22</a:t>
            </a:r>
          </a:p>
          <a:p>
            <a:pPr algn="ctr"/>
            <a:r>
              <a:rPr lang="es-ES_tradnl" dirty="0" smtClean="0"/>
              <a:t>Revisiones </a:t>
            </a:r>
            <a:endParaRPr lang="es-ES" dirty="0">
              <a:solidFill>
                <a:schemeClr val="lt1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448300" y="4210050"/>
            <a:ext cx="9525" cy="123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457825" y="2867025"/>
            <a:ext cx="1504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467350" y="4791075"/>
            <a:ext cx="1504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7219950" y="2570361"/>
            <a:ext cx="2305050" cy="8300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lt1"/>
                </a:solidFill>
              </a:rPr>
              <a:t>1303</a:t>
            </a:r>
          </a:p>
          <a:p>
            <a:pPr algn="ctr"/>
            <a:r>
              <a:rPr lang="es-ES_tradnl" sz="1600" dirty="0" smtClean="0"/>
              <a:t>Revisiones excluidas (título y </a:t>
            </a:r>
            <a:r>
              <a:rPr lang="es-ES_tradnl" sz="1600" dirty="0" err="1" smtClean="0"/>
              <a:t>abstract</a:t>
            </a:r>
            <a:r>
              <a:rPr lang="es-ES_tradnl" sz="1600" dirty="0" smtClean="0"/>
              <a:t>)</a:t>
            </a:r>
            <a:r>
              <a:rPr lang="es-ES_tradnl" sz="1600" dirty="0" smtClean="0">
                <a:solidFill>
                  <a:schemeClr val="lt1"/>
                </a:solidFill>
              </a:rPr>
              <a:t> </a:t>
            </a:r>
            <a:endParaRPr lang="es-ES" sz="1600" dirty="0">
              <a:solidFill>
                <a:schemeClr val="lt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7248525" y="4505325"/>
            <a:ext cx="2305050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lt1"/>
                </a:solidFill>
              </a:rPr>
              <a:t>81 excluidas </a:t>
            </a:r>
            <a:r>
              <a:rPr lang="es-ES_tradnl" sz="1600" dirty="0" smtClean="0">
                <a:solidFill>
                  <a:schemeClr val="lt1"/>
                </a:solidFill>
              </a:rPr>
              <a:t>(texto completo)</a:t>
            </a:r>
            <a:endParaRPr lang="es-ES" sz="1600" dirty="0">
              <a:solidFill>
                <a:schemeClr val="lt1"/>
              </a:solidFill>
            </a:endParaRP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A129710F-626E-47E6-9916-873AC71C7279}"/>
              </a:ext>
            </a:extLst>
          </p:cNvPr>
          <p:cNvSpPr txBox="1">
            <a:spLocks/>
          </p:cNvSpPr>
          <p:nvPr/>
        </p:nvSpPr>
        <p:spPr>
          <a:xfrm>
            <a:off x="555225" y="1190624"/>
            <a:ext cx="11329200" cy="252000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200" dirty="0" smtClean="0"/>
              <a:t>Diagrama de flujo</a:t>
            </a:r>
            <a:endParaRPr lang="es-ES" sz="2200" dirty="0" smtClean="0"/>
          </a:p>
        </p:txBody>
      </p:sp>
      <p:sp>
        <p:nvSpPr>
          <p:cNvPr id="21" name="Flecha derecha 20"/>
          <p:cNvSpPr/>
          <p:nvPr/>
        </p:nvSpPr>
        <p:spPr>
          <a:xfrm rot="1283143">
            <a:off x="2971800" y="5206754"/>
            <a:ext cx="876300" cy="86677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0587789" y="6256422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 txBox="1">
            <a:spLocks/>
          </p:cNvSpPr>
          <p:nvPr/>
        </p:nvSpPr>
        <p:spPr>
          <a:xfrm>
            <a:off x="584400" y="5844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200" b="1" kern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857250" y="1529708"/>
            <a:ext cx="110563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2400" dirty="0" smtClean="0"/>
              <a:t>Todas </a:t>
            </a:r>
            <a:r>
              <a:rPr lang="es-ES" sz="2400" dirty="0"/>
              <a:t>realizaron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búsquedas exhaustivas </a:t>
            </a:r>
            <a:r>
              <a:rPr lang="es-ES" sz="2400" dirty="0"/>
              <a:t>de literatura y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evaluaron la calidad científica </a:t>
            </a:r>
            <a:r>
              <a:rPr lang="es-ES" sz="2400" dirty="0"/>
              <a:t>de los estudios incluidos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altLang="es-ES" sz="2400" dirty="0"/>
              <a:t>Incluyeron los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componentes PICO </a:t>
            </a:r>
            <a:r>
              <a:rPr lang="es-ES" altLang="es-ES" sz="2400" dirty="0"/>
              <a:t>en las preguntas de investigación y los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criterios de inclusión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altLang="es-ES" sz="2400" dirty="0" smtClean="0"/>
              <a:t>Todas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explicaron su selección de estudios para su inclusión </a:t>
            </a:r>
            <a:r>
              <a:rPr lang="es-ES" altLang="es-ES" sz="2400" dirty="0"/>
              <a:t>en la revisión e involucraron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al menos a dos revisores </a:t>
            </a:r>
            <a:r>
              <a:rPr lang="es-ES" altLang="es-ES" sz="2400" dirty="0"/>
              <a:t>que independientemente </a:t>
            </a:r>
            <a:r>
              <a:rPr lang="es-ES" altLang="es-ES" sz="2400" dirty="0" smtClean="0"/>
              <a:t>y </a:t>
            </a:r>
            <a:r>
              <a:rPr lang="es-ES" altLang="es-ES" sz="2400" dirty="0"/>
              <a:t>lograron un consenso sobre qué estudios incluir.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_tradnl" altLang="es-ES" sz="2400" b="1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 incluyen un </a:t>
            </a:r>
            <a:r>
              <a:rPr lang="es-ES" altLang="es-ES" sz="2400" b="1" dirty="0" err="1">
                <a:solidFill>
                  <a:schemeClr val="accent1">
                    <a:lumMod val="75000"/>
                  </a:schemeClr>
                </a:solidFill>
              </a:rPr>
              <a:t>metanálisis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altLang="es-ES" sz="2400" dirty="0"/>
              <a:t>en su estudio y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14 </a:t>
            </a:r>
            <a:r>
              <a:rPr lang="es-ES" altLang="es-ES" sz="2400" dirty="0"/>
              <a:t>proporcionaron una explicación satisfactoria de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cualquier heterogeneidad observada </a:t>
            </a:r>
            <a:r>
              <a:rPr lang="es-ES" altLang="es-ES" sz="2400" dirty="0"/>
              <a:t>en los resultados de la revisión.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altLang="es-ES" sz="2400" dirty="0" smtClean="0"/>
              <a:t>Todas informaron </a:t>
            </a:r>
            <a:r>
              <a:rPr lang="es-ES" altLang="es-ES" sz="2400" dirty="0"/>
              <a:t>sobre sus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fuentes de financiamiento </a:t>
            </a:r>
            <a:r>
              <a:rPr lang="es-ES" altLang="es-ES" sz="2400" dirty="0"/>
              <a:t>y cualquier fuente potencial de </a:t>
            </a: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</a:rPr>
              <a:t>conflicto de intereses</a:t>
            </a:r>
            <a:r>
              <a:rPr lang="es-ES" altLang="es-ES" sz="2400" dirty="0"/>
              <a:t>, pero solo uno informó sobre las fuentes de financiamiento para los estudios incluidos en la </a:t>
            </a:r>
            <a:r>
              <a:rPr lang="es-ES" altLang="es-ES" sz="2400" dirty="0" smtClean="0"/>
              <a:t>revisión.</a:t>
            </a:r>
            <a:endParaRPr lang="es-ES" altLang="es-ES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041910" y="433454"/>
            <a:ext cx="4006840" cy="8329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lt1"/>
                </a:solidFill>
              </a:rPr>
              <a:t>22</a:t>
            </a:r>
          </a:p>
          <a:p>
            <a:pPr algn="ctr"/>
            <a:r>
              <a:rPr lang="es-ES_tradnl" sz="2400" dirty="0" smtClean="0"/>
              <a:t>Revisiones Calidad aceptable </a:t>
            </a:r>
            <a:endParaRPr lang="es-ES" sz="2400" dirty="0">
              <a:solidFill>
                <a:schemeClr val="lt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0587789" y="6244390"/>
            <a:ext cx="1429159" cy="625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63_TF66835393" id="{E0DB5EC9-88BE-4326-8CDA-183FE8A56833}" vid="{BD83488B-7349-4AD6-9D0F-E5C648D25B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FCFEE3-59F5-490C-AC74-047FF9F6A8F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diapositivas con esferas azules</Template>
  <TotalTime>0</TotalTime>
  <Words>2297</Words>
  <Application>Microsoft Office PowerPoint</Application>
  <PresentationFormat>Panorámica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Corbel</vt:lpstr>
      <vt:lpstr>MS Mincho</vt:lpstr>
      <vt:lpstr>Times New Roman</vt:lpstr>
      <vt:lpstr>Wingdings</vt:lpstr>
      <vt:lpstr>Tema de Office</vt:lpstr>
      <vt:lpstr>Revisión sistemática  de La no recomendación  de AINEs en pacientes con ECV ,renal, hipertensión  y cirrosis </vt:lpstr>
      <vt:lpstr>INTRODUCCIÓN</vt:lpstr>
      <vt:lpstr>INTRODUCCIÓN</vt:lpstr>
      <vt:lpstr>Presentación de PowerPoint</vt:lpstr>
      <vt:lpstr>Presentación de PowerPoint</vt:lpstr>
      <vt:lpstr>OBJETIVO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2019-08-30T08:10:23Z</dcterms:created>
  <dcterms:modified xsi:type="dcterms:W3CDTF">2019-10-11T08:57:48Z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