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256" r:id="rId2"/>
    <p:sldId id="257" r:id="rId3"/>
    <p:sldId id="259" r:id="rId4"/>
    <p:sldId id="258" r:id="rId5"/>
    <p:sldId id="262" r:id="rId6"/>
    <p:sldId id="260" r:id="rId7"/>
    <p:sldId id="261" r:id="rId8"/>
    <p:sldId id="267" r:id="rId9"/>
    <p:sldId id="263" r:id="rId10"/>
    <p:sldId id="269" r:id="rId11"/>
    <p:sldId id="265" r:id="rId12"/>
    <p:sldId id="266" r:id="rId13"/>
    <p:sldId id="268" r:id="rId14"/>
    <p:sldId id="270" r:id="rId15"/>
    <p:sldId id="271" r:id="rId16"/>
    <p:sldId id="272" r:id="rId17"/>
  </p:sldIdLst>
  <p:sldSz cx="9144000" cy="6858000" type="screen4x3"/>
  <p:notesSz cx="6858000" cy="9144000"/>
  <p:defaultTextStyle>
    <a:defPPr>
      <a:defRPr lang="es-ES_trad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p:restoredTop sz="79238" autoAdjust="0"/>
  </p:normalViewPr>
  <p:slideViewPr>
    <p:cSldViewPr snapToGrid="0" snapToObjects="1">
      <p:cViewPr varScale="1">
        <p:scale>
          <a:sx n="69" d="100"/>
          <a:sy n="69" d="100"/>
        </p:scale>
        <p:origin x="18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C0CA5-DCA8-4540-B04F-BE55EFAF7C9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6BCC8CA-EFC1-4855-A349-EB01F9488EC2}">
      <dgm:prSet phldrT="[Texto]"/>
      <dgm:spPr/>
      <dgm:t>
        <a:bodyPr/>
        <a:lstStyle/>
        <a:p>
          <a:r>
            <a:rPr lang="es-ES_tradnl" dirty="0" smtClean="0"/>
            <a:t>Prescripción de tiras reactivas</a:t>
          </a:r>
          <a:endParaRPr lang="es-ES" dirty="0"/>
        </a:p>
      </dgm:t>
    </dgm:pt>
    <dgm:pt modelId="{C2B5A5E9-E2FD-4410-93CC-9019DA28E63D}" type="parTrans" cxnId="{D2CC688E-E1DC-4EC2-835A-BF3C1964989F}">
      <dgm:prSet/>
      <dgm:spPr/>
      <dgm:t>
        <a:bodyPr/>
        <a:lstStyle/>
        <a:p>
          <a:endParaRPr lang="es-ES"/>
        </a:p>
      </dgm:t>
    </dgm:pt>
    <dgm:pt modelId="{6D5FBCE2-E5CF-4FC4-8661-AA4600EE2922}" type="sibTrans" cxnId="{D2CC688E-E1DC-4EC2-835A-BF3C1964989F}">
      <dgm:prSet/>
      <dgm:spPr/>
      <dgm:t>
        <a:bodyPr/>
        <a:lstStyle/>
        <a:p>
          <a:endParaRPr lang="es-ES"/>
        </a:p>
      </dgm:t>
    </dgm:pt>
    <dgm:pt modelId="{40697F91-4125-46EB-BFEF-0E6919BFB2A0}">
      <dgm:prSet phldrT="[Texto]"/>
      <dgm:spPr/>
      <dgm:t>
        <a:bodyPr/>
        <a:lstStyle/>
        <a:p>
          <a:r>
            <a:rPr lang="es-ES_tradnl" dirty="0" smtClean="0"/>
            <a:t>Conocimiento recomendaciones</a:t>
          </a:r>
          <a:endParaRPr lang="es-ES" dirty="0"/>
        </a:p>
      </dgm:t>
    </dgm:pt>
    <dgm:pt modelId="{A01D31BE-D8F0-4129-98BF-9CB341D9A6AF}" type="parTrans" cxnId="{0DC62110-F571-4C64-A4BF-983495FC4D6E}">
      <dgm:prSet/>
      <dgm:spPr/>
      <dgm:t>
        <a:bodyPr/>
        <a:lstStyle/>
        <a:p>
          <a:endParaRPr lang="es-ES"/>
        </a:p>
      </dgm:t>
    </dgm:pt>
    <dgm:pt modelId="{3DAB3E39-85E0-4DBE-B948-3D62A107E9AF}" type="sibTrans" cxnId="{0DC62110-F571-4C64-A4BF-983495FC4D6E}">
      <dgm:prSet/>
      <dgm:spPr/>
      <dgm:t>
        <a:bodyPr/>
        <a:lstStyle/>
        <a:p>
          <a:endParaRPr lang="es-ES"/>
        </a:p>
      </dgm:t>
    </dgm:pt>
    <dgm:pt modelId="{1A321E6A-054D-4992-80E1-DAEFCFFCD64B}">
      <dgm:prSet phldrT="[Texto]"/>
      <dgm:spPr/>
      <dgm:t>
        <a:bodyPr/>
        <a:lstStyle/>
        <a:p>
          <a:r>
            <a:rPr lang="es-ES_tradnl" dirty="0" smtClean="0"/>
            <a:t>Criterios del sistema</a:t>
          </a:r>
          <a:endParaRPr lang="es-ES" dirty="0"/>
        </a:p>
      </dgm:t>
    </dgm:pt>
    <dgm:pt modelId="{222B8B46-6C08-48A4-A14D-3640A229A12B}" type="parTrans" cxnId="{934D8EDB-9C9D-4F0A-BA00-2ED16BBD6D55}">
      <dgm:prSet/>
      <dgm:spPr/>
      <dgm:t>
        <a:bodyPr/>
        <a:lstStyle/>
        <a:p>
          <a:endParaRPr lang="es-ES"/>
        </a:p>
      </dgm:t>
    </dgm:pt>
    <dgm:pt modelId="{A25B85ED-8C7F-40D2-8FFD-D6D12C7B6076}" type="sibTrans" cxnId="{934D8EDB-9C9D-4F0A-BA00-2ED16BBD6D55}">
      <dgm:prSet/>
      <dgm:spPr/>
      <dgm:t>
        <a:bodyPr/>
        <a:lstStyle/>
        <a:p>
          <a:endParaRPr lang="es-ES"/>
        </a:p>
      </dgm:t>
    </dgm:pt>
    <dgm:pt modelId="{7D132C6E-230B-4F62-8AB8-3E9F7E19BC45}">
      <dgm:prSet phldrT="[Texto]"/>
      <dgm:spPr/>
      <dgm:t>
        <a:bodyPr/>
        <a:lstStyle/>
        <a:p>
          <a:r>
            <a:rPr lang="es-ES_tradnl" dirty="0" smtClean="0"/>
            <a:t>Barreras identificadas</a:t>
          </a:r>
          <a:endParaRPr lang="es-ES" dirty="0"/>
        </a:p>
      </dgm:t>
    </dgm:pt>
    <dgm:pt modelId="{354158E5-A09C-4D7B-B690-6B6F7BAF2F70}" type="parTrans" cxnId="{CEE979D5-5D21-4C2B-9830-8863352402DA}">
      <dgm:prSet/>
      <dgm:spPr/>
      <dgm:t>
        <a:bodyPr/>
        <a:lstStyle/>
        <a:p>
          <a:endParaRPr lang="es-ES"/>
        </a:p>
      </dgm:t>
    </dgm:pt>
    <dgm:pt modelId="{5D966EAB-B3A2-4036-A281-EA8F1B6FCA86}" type="sibTrans" cxnId="{CEE979D5-5D21-4C2B-9830-8863352402DA}">
      <dgm:prSet/>
      <dgm:spPr/>
      <dgm:t>
        <a:bodyPr/>
        <a:lstStyle/>
        <a:p>
          <a:endParaRPr lang="es-ES"/>
        </a:p>
      </dgm:t>
    </dgm:pt>
    <dgm:pt modelId="{F3AB626E-246C-430F-904D-2FDCD23AF6A3}">
      <dgm:prSet phldrT="[Texto]"/>
      <dgm:spPr/>
      <dgm:t>
        <a:bodyPr/>
        <a:lstStyle/>
        <a:p>
          <a:r>
            <a:rPr lang="es-ES_tradnl" dirty="0" smtClean="0"/>
            <a:t>Ligadas al sistema sanitario/ centro/ profesionales</a:t>
          </a:r>
          <a:endParaRPr lang="es-ES" dirty="0"/>
        </a:p>
      </dgm:t>
    </dgm:pt>
    <dgm:pt modelId="{16541239-A569-46F6-8072-99DF4E6BB426}" type="parTrans" cxnId="{09EF1084-4603-42C1-A6A2-7FB818C2090E}">
      <dgm:prSet/>
      <dgm:spPr/>
      <dgm:t>
        <a:bodyPr/>
        <a:lstStyle/>
        <a:p>
          <a:endParaRPr lang="es-ES"/>
        </a:p>
      </dgm:t>
    </dgm:pt>
    <dgm:pt modelId="{5BE2D129-EF8A-4B5B-8D94-C971F380D62B}" type="sibTrans" cxnId="{09EF1084-4603-42C1-A6A2-7FB818C2090E}">
      <dgm:prSet/>
      <dgm:spPr/>
      <dgm:t>
        <a:bodyPr/>
        <a:lstStyle/>
        <a:p>
          <a:endParaRPr lang="es-ES"/>
        </a:p>
      </dgm:t>
    </dgm:pt>
    <dgm:pt modelId="{81BECC01-EAC0-445E-8935-E5FF641568C0}">
      <dgm:prSet phldrT="[Texto]"/>
      <dgm:spPr/>
      <dgm:t>
        <a:bodyPr/>
        <a:lstStyle/>
        <a:p>
          <a:r>
            <a:rPr lang="es-ES_tradnl" dirty="0" smtClean="0"/>
            <a:t>Pacientes</a:t>
          </a:r>
          <a:endParaRPr lang="es-ES" dirty="0"/>
        </a:p>
      </dgm:t>
    </dgm:pt>
    <dgm:pt modelId="{93D3F814-BCBE-4BF6-AD67-C401B03CD0AE}" type="parTrans" cxnId="{011ED98B-0D43-49E4-AF4C-7A0C776AF0D2}">
      <dgm:prSet/>
      <dgm:spPr/>
      <dgm:t>
        <a:bodyPr/>
        <a:lstStyle/>
        <a:p>
          <a:endParaRPr lang="es-ES"/>
        </a:p>
      </dgm:t>
    </dgm:pt>
    <dgm:pt modelId="{1E488F12-7674-4C4C-81EB-945E28D28354}" type="sibTrans" cxnId="{011ED98B-0D43-49E4-AF4C-7A0C776AF0D2}">
      <dgm:prSet/>
      <dgm:spPr/>
      <dgm:t>
        <a:bodyPr/>
        <a:lstStyle/>
        <a:p>
          <a:endParaRPr lang="es-ES"/>
        </a:p>
      </dgm:t>
    </dgm:pt>
    <dgm:pt modelId="{75BAC978-DAD1-44CE-98EF-E8224501D939}">
      <dgm:prSet phldrT="[Texto]"/>
      <dgm:spPr/>
      <dgm:t>
        <a:bodyPr/>
        <a:lstStyle/>
        <a:p>
          <a:r>
            <a:rPr lang="es-ES_tradnl" dirty="0" smtClean="0"/>
            <a:t>Elementos facilitadores</a:t>
          </a:r>
          <a:endParaRPr lang="es-ES" dirty="0"/>
        </a:p>
      </dgm:t>
    </dgm:pt>
    <dgm:pt modelId="{F09EA01C-E0E2-4C8E-8C9B-238B7520A8B8}" type="parTrans" cxnId="{56F23238-ECCC-43CC-AA4D-2E9C21C75D28}">
      <dgm:prSet/>
      <dgm:spPr/>
      <dgm:t>
        <a:bodyPr/>
        <a:lstStyle/>
        <a:p>
          <a:endParaRPr lang="es-ES"/>
        </a:p>
      </dgm:t>
    </dgm:pt>
    <dgm:pt modelId="{DDF1E1DF-FFAA-4B78-96A0-C55AC07390C3}" type="sibTrans" cxnId="{56F23238-ECCC-43CC-AA4D-2E9C21C75D28}">
      <dgm:prSet/>
      <dgm:spPr/>
      <dgm:t>
        <a:bodyPr/>
        <a:lstStyle/>
        <a:p>
          <a:endParaRPr lang="es-ES"/>
        </a:p>
      </dgm:t>
    </dgm:pt>
    <dgm:pt modelId="{4FCDCCA4-8845-4ECA-8B01-0F8794FFA150}">
      <dgm:prSet phldrT="[Texto]"/>
      <dgm:spPr/>
      <dgm:t>
        <a:bodyPr/>
        <a:lstStyle/>
        <a:p>
          <a:r>
            <a:rPr lang="es-ES_tradnl" dirty="0" smtClean="0"/>
            <a:t>Ligadas al sistema sanitario/ centro/ profesionales</a:t>
          </a:r>
          <a:endParaRPr lang="es-ES" dirty="0"/>
        </a:p>
      </dgm:t>
    </dgm:pt>
    <dgm:pt modelId="{4281C1A2-582F-42EB-9EC3-45C72E46B02D}" type="parTrans" cxnId="{7B5BB498-F1B0-4740-A7D0-867DD29BB989}">
      <dgm:prSet/>
      <dgm:spPr/>
      <dgm:t>
        <a:bodyPr/>
        <a:lstStyle/>
        <a:p>
          <a:endParaRPr lang="es-ES"/>
        </a:p>
      </dgm:t>
    </dgm:pt>
    <dgm:pt modelId="{DBE15564-C0B8-4A72-AE13-EE865340499E}" type="sibTrans" cxnId="{7B5BB498-F1B0-4740-A7D0-867DD29BB989}">
      <dgm:prSet/>
      <dgm:spPr/>
      <dgm:t>
        <a:bodyPr/>
        <a:lstStyle/>
        <a:p>
          <a:endParaRPr lang="es-ES"/>
        </a:p>
      </dgm:t>
    </dgm:pt>
    <dgm:pt modelId="{34F9C941-3451-4F2F-B38E-E62E96EFD79F}">
      <dgm:prSet phldrT="[Texto]"/>
      <dgm:spPr/>
      <dgm:t>
        <a:bodyPr/>
        <a:lstStyle/>
        <a:p>
          <a:r>
            <a:rPr lang="es-ES_tradnl" dirty="0" smtClean="0"/>
            <a:t>Situación actual</a:t>
          </a:r>
          <a:endParaRPr lang="es-ES" dirty="0"/>
        </a:p>
      </dgm:t>
    </dgm:pt>
    <dgm:pt modelId="{577135E2-5FAE-4325-8F27-A4FDC845137C}" type="parTrans" cxnId="{92139A8A-1433-4232-835B-B8FD325DA7D8}">
      <dgm:prSet/>
      <dgm:spPr/>
      <dgm:t>
        <a:bodyPr/>
        <a:lstStyle/>
        <a:p>
          <a:endParaRPr lang="es-ES"/>
        </a:p>
      </dgm:t>
    </dgm:pt>
    <dgm:pt modelId="{584D6BA0-8C04-4AD3-9BC5-BACDC566F2CC}" type="sibTrans" cxnId="{92139A8A-1433-4232-835B-B8FD325DA7D8}">
      <dgm:prSet/>
      <dgm:spPr/>
      <dgm:t>
        <a:bodyPr/>
        <a:lstStyle/>
        <a:p>
          <a:endParaRPr lang="es-ES"/>
        </a:p>
      </dgm:t>
    </dgm:pt>
    <dgm:pt modelId="{CDA92B1F-7E70-4296-B71B-425A8C808EE9}">
      <dgm:prSet/>
      <dgm:spPr/>
      <dgm:t>
        <a:bodyPr/>
        <a:lstStyle/>
        <a:p>
          <a:r>
            <a:rPr lang="es-ES_tradnl" smtClean="0"/>
            <a:t>Pacientes</a:t>
          </a:r>
          <a:endParaRPr lang="es-ES" dirty="0"/>
        </a:p>
      </dgm:t>
    </dgm:pt>
    <dgm:pt modelId="{9232396F-8E29-453C-AEB5-EBDEDC3025FE}" type="parTrans" cxnId="{BC66D645-F4F9-4739-AA4E-337CA5FD26DE}">
      <dgm:prSet/>
      <dgm:spPr/>
      <dgm:t>
        <a:bodyPr/>
        <a:lstStyle/>
        <a:p>
          <a:endParaRPr lang="es-ES"/>
        </a:p>
      </dgm:t>
    </dgm:pt>
    <dgm:pt modelId="{BCF446D2-888E-4633-8C0A-E1316D077950}" type="sibTrans" cxnId="{BC66D645-F4F9-4739-AA4E-337CA5FD26DE}">
      <dgm:prSet/>
      <dgm:spPr/>
      <dgm:t>
        <a:bodyPr/>
        <a:lstStyle/>
        <a:p>
          <a:endParaRPr lang="es-ES"/>
        </a:p>
      </dgm:t>
    </dgm:pt>
    <dgm:pt modelId="{45665725-F48E-49DB-86CA-07478367CBB6}" type="pres">
      <dgm:prSet presAssocID="{2A1C0CA5-DCA8-4540-B04F-BE55EFAF7C93}" presName="Name0" presStyleCnt="0">
        <dgm:presLayoutVars>
          <dgm:dir/>
          <dgm:animLvl val="lvl"/>
          <dgm:resizeHandles val="exact"/>
        </dgm:presLayoutVars>
      </dgm:prSet>
      <dgm:spPr/>
      <dgm:t>
        <a:bodyPr/>
        <a:lstStyle/>
        <a:p>
          <a:endParaRPr lang="es-ES"/>
        </a:p>
      </dgm:t>
    </dgm:pt>
    <dgm:pt modelId="{32EE3391-B2E8-4274-B27F-75298846B642}" type="pres">
      <dgm:prSet presAssocID="{06BCC8CA-EFC1-4855-A349-EB01F9488EC2}" presName="linNode" presStyleCnt="0"/>
      <dgm:spPr/>
    </dgm:pt>
    <dgm:pt modelId="{024EF61A-A2D2-409A-BE52-CCD4F783AB25}" type="pres">
      <dgm:prSet presAssocID="{06BCC8CA-EFC1-4855-A349-EB01F9488EC2}" presName="parentText" presStyleLbl="node1" presStyleIdx="0" presStyleCnt="3">
        <dgm:presLayoutVars>
          <dgm:chMax val="1"/>
          <dgm:bulletEnabled val="1"/>
        </dgm:presLayoutVars>
      </dgm:prSet>
      <dgm:spPr/>
      <dgm:t>
        <a:bodyPr/>
        <a:lstStyle/>
        <a:p>
          <a:endParaRPr lang="es-ES"/>
        </a:p>
      </dgm:t>
    </dgm:pt>
    <dgm:pt modelId="{D83FAC08-A965-43F1-B9DC-4B693BA39605}" type="pres">
      <dgm:prSet presAssocID="{06BCC8CA-EFC1-4855-A349-EB01F9488EC2}" presName="descendantText" presStyleLbl="alignAccFollowNode1" presStyleIdx="0" presStyleCnt="3">
        <dgm:presLayoutVars>
          <dgm:bulletEnabled val="1"/>
        </dgm:presLayoutVars>
      </dgm:prSet>
      <dgm:spPr/>
      <dgm:t>
        <a:bodyPr/>
        <a:lstStyle/>
        <a:p>
          <a:endParaRPr lang="es-ES"/>
        </a:p>
      </dgm:t>
    </dgm:pt>
    <dgm:pt modelId="{FAACC2E3-7C4D-45BA-AE93-958940210CE8}" type="pres">
      <dgm:prSet presAssocID="{6D5FBCE2-E5CF-4FC4-8661-AA4600EE2922}" presName="sp" presStyleCnt="0"/>
      <dgm:spPr/>
    </dgm:pt>
    <dgm:pt modelId="{FF34C659-D4CA-4D86-B359-C87BD9B07A00}" type="pres">
      <dgm:prSet presAssocID="{7D132C6E-230B-4F62-8AB8-3E9F7E19BC45}" presName="linNode" presStyleCnt="0"/>
      <dgm:spPr/>
    </dgm:pt>
    <dgm:pt modelId="{2595E681-9181-4DA0-AEF5-7EFB2EDECF60}" type="pres">
      <dgm:prSet presAssocID="{7D132C6E-230B-4F62-8AB8-3E9F7E19BC45}" presName="parentText" presStyleLbl="node1" presStyleIdx="1" presStyleCnt="3">
        <dgm:presLayoutVars>
          <dgm:chMax val="1"/>
          <dgm:bulletEnabled val="1"/>
        </dgm:presLayoutVars>
      </dgm:prSet>
      <dgm:spPr/>
      <dgm:t>
        <a:bodyPr/>
        <a:lstStyle/>
        <a:p>
          <a:endParaRPr lang="es-ES"/>
        </a:p>
      </dgm:t>
    </dgm:pt>
    <dgm:pt modelId="{A6B90CC5-FD5B-41F8-8060-BE3A76AA0A42}" type="pres">
      <dgm:prSet presAssocID="{7D132C6E-230B-4F62-8AB8-3E9F7E19BC45}" presName="descendantText" presStyleLbl="alignAccFollowNode1" presStyleIdx="1" presStyleCnt="3">
        <dgm:presLayoutVars>
          <dgm:bulletEnabled val="1"/>
        </dgm:presLayoutVars>
      </dgm:prSet>
      <dgm:spPr/>
      <dgm:t>
        <a:bodyPr/>
        <a:lstStyle/>
        <a:p>
          <a:endParaRPr lang="es-ES"/>
        </a:p>
      </dgm:t>
    </dgm:pt>
    <dgm:pt modelId="{565CAF37-0878-41B4-B72A-736C74FB6A54}" type="pres">
      <dgm:prSet presAssocID="{5D966EAB-B3A2-4036-A281-EA8F1B6FCA86}" presName="sp" presStyleCnt="0"/>
      <dgm:spPr/>
    </dgm:pt>
    <dgm:pt modelId="{8B242A77-1C98-406E-938C-043AED527105}" type="pres">
      <dgm:prSet presAssocID="{75BAC978-DAD1-44CE-98EF-E8224501D939}" presName="linNode" presStyleCnt="0"/>
      <dgm:spPr/>
    </dgm:pt>
    <dgm:pt modelId="{387EE47D-542D-42DF-AB89-38A2618BDB2F}" type="pres">
      <dgm:prSet presAssocID="{75BAC978-DAD1-44CE-98EF-E8224501D939}" presName="parentText" presStyleLbl="node1" presStyleIdx="2" presStyleCnt="3">
        <dgm:presLayoutVars>
          <dgm:chMax val="1"/>
          <dgm:bulletEnabled val="1"/>
        </dgm:presLayoutVars>
      </dgm:prSet>
      <dgm:spPr/>
      <dgm:t>
        <a:bodyPr/>
        <a:lstStyle/>
        <a:p>
          <a:endParaRPr lang="es-ES"/>
        </a:p>
      </dgm:t>
    </dgm:pt>
    <dgm:pt modelId="{67B3DF3C-B7C2-44EF-8465-6D92FC70DAF7}" type="pres">
      <dgm:prSet presAssocID="{75BAC978-DAD1-44CE-98EF-E8224501D939}" presName="descendantText" presStyleLbl="alignAccFollowNode1" presStyleIdx="2" presStyleCnt="3">
        <dgm:presLayoutVars>
          <dgm:bulletEnabled val="1"/>
        </dgm:presLayoutVars>
      </dgm:prSet>
      <dgm:spPr/>
      <dgm:t>
        <a:bodyPr/>
        <a:lstStyle/>
        <a:p>
          <a:endParaRPr lang="es-ES"/>
        </a:p>
      </dgm:t>
    </dgm:pt>
  </dgm:ptLst>
  <dgm:cxnLst>
    <dgm:cxn modelId="{6738A67F-0421-4754-BBEA-87FD19DCE0BE}" type="presOf" srcId="{7D132C6E-230B-4F62-8AB8-3E9F7E19BC45}" destId="{2595E681-9181-4DA0-AEF5-7EFB2EDECF60}" srcOrd="0" destOrd="0" presId="urn:microsoft.com/office/officeart/2005/8/layout/vList5"/>
    <dgm:cxn modelId="{7FCAD2CD-9F53-46EA-A0B0-617A90A6CE8A}" type="presOf" srcId="{06BCC8CA-EFC1-4855-A349-EB01F9488EC2}" destId="{024EF61A-A2D2-409A-BE52-CCD4F783AB25}" srcOrd="0" destOrd="0" presId="urn:microsoft.com/office/officeart/2005/8/layout/vList5"/>
    <dgm:cxn modelId="{CEE979D5-5D21-4C2B-9830-8863352402DA}" srcId="{2A1C0CA5-DCA8-4540-B04F-BE55EFAF7C93}" destId="{7D132C6E-230B-4F62-8AB8-3E9F7E19BC45}" srcOrd="1" destOrd="0" parTransId="{354158E5-A09C-4D7B-B690-6B6F7BAF2F70}" sibTransId="{5D966EAB-B3A2-4036-A281-EA8F1B6FCA86}"/>
    <dgm:cxn modelId="{D8252B31-7BF8-4DE9-9E50-114D476C711B}" type="presOf" srcId="{4FCDCCA4-8845-4ECA-8B01-0F8794FFA150}" destId="{67B3DF3C-B7C2-44EF-8465-6D92FC70DAF7}" srcOrd="0" destOrd="0" presId="urn:microsoft.com/office/officeart/2005/8/layout/vList5"/>
    <dgm:cxn modelId="{7482B1DB-1518-4CB2-AD1E-22D0647859AB}" type="presOf" srcId="{40697F91-4125-46EB-BFEF-0E6919BFB2A0}" destId="{D83FAC08-A965-43F1-B9DC-4B693BA39605}" srcOrd="0" destOrd="0" presId="urn:microsoft.com/office/officeart/2005/8/layout/vList5"/>
    <dgm:cxn modelId="{09EF1084-4603-42C1-A6A2-7FB818C2090E}" srcId="{7D132C6E-230B-4F62-8AB8-3E9F7E19BC45}" destId="{F3AB626E-246C-430F-904D-2FDCD23AF6A3}" srcOrd="0" destOrd="0" parTransId="{16541239-A569-46F6-8072-99DF4E6BB426}" sibTransId="{5BE2D129-EF8A-4B5B-8D94-C971F380D62B}"/>
    <dgm:cxn modelId="{92139A8A-1433-4232-835B-B8FD325DA7D8}" srcId="{06BCC8CA-EFC1-4855-A349-EB01F9488EC2}" destId="{34F9C941-3451-4F2F-B38E-E62E96EFD79F}" srcOrd="2" destOrd="0" parTransId="{577135E2-5FAE-4325-8F27-A4FDC845137C}" sibTransId="{584D6BA0-8C04-4AD3-9BC5-BACDC566F2CC}"/>
    <dgm:cxn modelId="{D2CC688E-E1DC-4EC2-835A-BF3C1964989F}" srcId="{2A1C0CA5-DCA8-4540-B04F-BE55EFAF7C93}" destId="{06BCC8CA-EFC1-4855-A349-EB01F9488EC2}" srcOrd="0" destOrd="0" parTransId="{C2B5A5E9-E2FD-4410-93CC-9019DA28E63D}" sibTransId="{6D5FBCE2-E5CF-4FC4-8661-AA4600EE2922}"/>
    <dgm:cxn modelId="{4B90B733-E33E-4B1B-8D2F-FA0E2889F329}" type="presOf" srcId="{81BECC01-EAC0-445E-8935-E5FF641568C0}" destId="{A6B90CC5-FD5B-41F8-8060-BE3A76AA0A42}" srcOrd="0" destOrd="1" presId="urn:microsoft.com/office/officeart/2005/8/layout/vList5"/>
    <dgm:cxn modelId="{AF655B1D-B7EB-4FAC-9BEA-1F4F2B95C325}" type="presOf" srcId="{2A1C0CA5-DCA8-4540-B04F-BE55EFAF7C93}" destId="{45665725-F48E-49DB-86CA-07478367CBB6}" srcOrd="0" destOrd="0" presId="urn:microsoft.com/office/officeart/2005/8/layout/vList5"/>
    <dgm:cxn modelId="{1E20427F-F757-4AF6-AC6F-ACDF212D827E}" type="presOf" srcId="{F3AB626E-246C-430F-904D-2FDCD23AF6A3}" destId="{A6B90CC5-FD5B-41F8-8060-BE3A76AA0A42}" srcOrd="0" destOrd="0" presId="urn:microsoft.com/office/officeart/2005/8/layout/vList5"/>
    <dgm:cxn modelId="{0DC62110-F571-4C64-A4BF-983495FC4D6E}" srcId="{06BCC8CA-EFC1-4855-A349-EB01F9488EC2}" destId="{40697F91-4125-46EB-BFEF-0E6919BFB2A0}" srcOrd="0" destOrd="0" parTransId="{A01D31BE-D8F0-4129-98BF-9CB341D9A6AF}" sibTransId="{3DAB3E39-85E0-4DBE-B948-3D62A107E9AF}"/>
    <dgm:cxn modelId="{56F23238-ECCC-43CC-AA4D-2E9C21C75D28}" srcId="{2A1C0CA5-DCA8-4540-B04F-BE55EFAF7C93}" destId="{75BAC978-DAD1-44CE-98EF-E8224501D939}" srcOrd="2" destOrd="0" parTransId="{F09EA01C-E0E2-4C8E-8C9B-238B7520A8B8}" sibTransId="{DDF1E1DF-FFAA-4B78-96A0-C55AC07390C3}"/>
    <dgm:cxn modelId="{7B5BB498-F1B0-4740-A7D0-867DD29BB989}" srcId="{75BAC978-DAD1-44CE-98EF-E8224501D939}" destId="{4FCDCCA4-8845-4ECA-8B01-0F8794FFA150}" srcOrd="0" destOrd="0" parTransId="{4281C1A2-582F-42EB-9EC3-45C72E46B02D}" sibTransId="{DBE15564-C0B8-4A72-AE13-EE865340499E}"/>
    <dgm:cxn modelId="{BCFC1B99-DFF4-497B-8D31-A331D93A7F56}" type="presOf" srcId="{1A321E6A-054D-4992-80E1-DAEFCFFCD64B}" destId="{D83FAC08-A965-43F1-B9DC-4B693BA39605}" srcOrd="0" destOrd="1" presId="urn:microsoft.com/office/officeart/2005/8/layout/vList5"/>
    <dgm:cxn modelId="{DC040158-03C4-4D83-8C90-B9E6B9EA7B8C}" type="presOf" srcId="{75BAC978-DAD1-44CE-98EF-E8224501D939}" destId="{387EE47D-542D-42DF-AB89-38A2618BDB2F}" srcOrd="0" destOrd="0" presId="urn:microsoft.com/office/officeart/2005/8/layout/vList5"/>
    <dgm:cxn modelId="{5895C20D-D4CF-4614-9334-54C984985FEC}" type="presOf" srcId="{34F9C941-3451-4F2F-B38E-E62E96EFD79F}" destId="{D83FAC08-A965-43F1-B9DC-4B693BA39605}" srcOrd="0" destOrd="2" presId="urn:microsoft.com/office/officeart/2005/8/layout/vList5"/>
    <dgm:cxn modelId="{15C7BA00-E016-4DB1-B74A-F597C087CD07}" type="presOf" srcId="{CDA92B1F-7E70-4296-B71B-425A8C808EE9}" destId="{67B3DF3C-B7C2-44EF-8465-6D92FC70DAF7}" srcOrd="0" destOrd="1" presId="urn:microsoft.com/office/officeart/2005/8/layout/vList5"/>
    <dgm:cxn modelId="{934D8EDB-9C9D-4F0A-BA00-2ED16BBD6D55}" srcId="{06BCC8CA-EFC1-4855-A349-EB01F9488EC2}" destId="{1A321E6A-054D-4992-80E1-DAEFCFFCD64B}" srcOrd="1" destOrd="0" parTransId="{222B8B46-6C08-48A4-A14D-3640A229A12B}" sibTransId="{A25B85ED-8C7F-40D2-8FFD-D6D12C7B6076}"/>
    <dgm:cxn modelId="{011ED98B-0D43-49E4-AF4C-7A0C776AF0D2}" srcId="{7D132C6E-230B-4F62-8AB8-3E9F7E19BC45}" destId="{81BECC01-EAC0-445E-8935-E5FF641568C0}" srcOrd="1" destOrd="0" parTransId="{93D3F814-BCBE-4BF6-AD67-C401B03CD0AE}" sibTransId="{1E488F12-7674-4C4C-81EB-945E28D28354}"/>
    <dgm:cxn modelId="{BC66D645-F4F9-4739-AA4E-337CA5FD26DE}" srcId="{75BAC978-DAD1-44CE-98EF-E8224501D939}" destId="{CDA92B1F-7E70-4296-B71B-425A8C808EE9}" srcOrd="1" destOrd="0" parTransId="{9232396F-8E29-453C-AEB5-EBDEDC3025FE}" sibTransId="{BCF446D2-888E-4633-8C0A-E1316D077950}"/>
    <dgm:cxn modelId="{8DD77FA5-1F5C-4688-838D-059164AE53F5}" type="presParOf" srcId="{45665725-F48E-49DB-86CA-07478367CBB6}" destId="{32EE3391-B2E8-4274-B27F-75298846B642}" srcOrd="0" destOrd="0" presId="urn:microsoft.com/office/officeart/2005/8/layout/vList5"/>
    <dgm:cxn modelId="{B1E7B76E-D314-48EC-8917-F878C78AB5D4}" type="presParOf" srcId="{32EE3391-B2E8-4274-B27F-75298846B642}" destId="{024EF61A-A2D2-409A-BE52-CCD4F783AB25}" srcOrd="0" destOrd="0" presId="urn:microsoft.com/office/officeart/2005/8/layout/vList5"/>
    <dgm:cxn modelId="{3E9A7B42-F123-4178-AB04-492EFAD4026D}" type="presParOf" srcId="{32EE3391-B2E8-4274-B27F-75298846B642}" destId="{D83FAC08-A965-43F1-B9DC-4B693BA39605}" srcOrd="1" destOrd="0" presId="urn:microsoft.com/office/officeart/2005/8/layout/vList5"/>
    <dgm:cxn modelId="{4D40011A-1EEB-47CC-9989-0334F743087C}" type="presParOf" srcId="{45665725-F48E-49DB-86CA-07478367CBB6}" destId="{FAACC2E3-7C4D-45BA-AE93-958940210CE8}" srcOrd="1" destOrd="0" presId="urn:microsoft.com/office/officeart/2005/8/layout/vList5"/>
    <dgm:cxn modelId="{31F08BF4-46D2-4A34-8F4A-44783CA07271}" type="presParOf" srcId="{45665725-F48E-49DB-86CA-07478367CBB6}" destId="{FF34C659-D4CA-4D86-B359-C87BD9B07A00}" srcOrd="2" destOrd="0" presId="urn:microsoft.com/office/officeart/2005/8/layout/vList5"/>
    <dgm:cxn modelId="{CDFB5C37-51CF-4172-9AD2-6FC904E56FC0}" type="presParOf" srcId="{FF34C659-D4CA-4D86-B359-C87BD9B07A00}" destId="{2595E681-9181-4DA0-AEF5-7EFB2EDECF60}" srcOrd="0" destOrd="0" presId="urn:microsoft.com/office/officeart/2005/8/layout/vList5"/>
    <dgm:cxn modelId="{F35AB909-0B59-4766-9BD3-9D3143720949}" type="presParOf" srcId="{FF34C659-D4CA-4D86-B359-C87BD9B07A00}" destId="{A6B90CC5-FD5B-41F8-8060-BE3A76AA0A42}" srcOrd="1" destOrd="0" presId="urn:microsoft.com/office/officeart/2005/8/layout/vList5"/>
    <dgm:cxn modelId="{DCDEB5E0-9FB5-4789-B91F-7A7BC14F12B6}" type="presParOf" srcId="{45665725-F48E-49DB-86CA-07478367CBB6}" destId="{565CAF37-0878-41B4-B72A-736C74FB6A54}" srcOrd="3" destOrd="0" presId="urn:microsoft.com/office/officeart/2005/8/layout/vList5"/>
    <dgm:cxn modelId="{2FDE431D-5957-41F7-AD0A-4049CF4D1D73}" type="presParOf" srcId="{45665725-F48E-49DB-86CA-07478367CBB6}" destId="{8B242A77-1C98-406E-938C-043AED527105}" srcOrd="4" destOrd="0" presId="urn:microsoft.com/office/officeart/2005/8/layout/vList5"/>
    <dgm:cxn modelId="{E521004E-24A9-4C21-AFCD-3DB6D602DAC8}" type="presParOf" srcId="{8B242A77-1C98-406E-938C-043AED527105}" destId="{387EE47D-542D-42DF-AB89-38A2618BDB2F}" srcOrd="0" destOrd="0" presId="urn:microsoft.com/office/officeart/2005/8/layout/vList5"/>
    <dgm:cxn modelId="{4C1199F2-2DBD-4108-B71D-E3316079828A}" type="presParOf" srcId="{8B242A77-1C98-406E-938C-043AED527105}" destId="{67B3DF3C-B7C2-44EF-8465-6D92FC70DAF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4EE6FF-C71F-4AD4-94D2-420480269EF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D1AF93C3-2C2D-4545-B6E8-0926FF2E7813}">
      <dgm:prSet phldrT="[Texto]" custT="1"/>
      <dgm:spPr>
        <a:solidFill>
          <a:schemeClr val="accent1">
            <a:lumMod val="50000"/>
          </a:schemeClr>
        </a:solidFill>
      </dgm:spPr>
      <dgm:t>
        <a:bodyPr/>
        <a:lstStyle/>
        <a:p>
          <a:r>
            <a:rPr lang="es-ES_tradnl" sz="1800" b="1" dirty="0" smtClean="0"/>
            <a:t>691755 personas tarjetas activas</a:t>
          </a:r>
          <a:endParaRPr lang="es-ES" sz="1800" b="1" dirty="0"/>
        </a:p>
      </dgm:t>
    </dgm:pt>
    <dgm:pt modelId="{E227AC6E-2BF9-472C-AE93-D7062A6FF36C}" type="parTrans" cxnId="{DCF036CC-62F1-420D-9D84-88DEA5C3C500}">
      <dgm:prSet/>
      <dgm:spPr/>
      <dgm:t>
        <a:bodyPr/>
        <a:lstStyle/>
        <a:p>
          <a:endParaRPr lang="es-ES" sz="2400"/>
        </a:p>
      </dgm:t>
    </dgm:pt>
    <dgm:pt modelId="{2C1CAE21-339F-404D-8F73-EE96C04576A9}" type="sibTrans" cxnId="{DCF036CC-62F1-420D-9D84-88DEA5C3C500}">
      <dgm:prSet custT="1"/>
      <dgm:spPr/>
      <dgm:t>
        <a:bodyPr/>
        <a:lstStyle/>
        <a:p>
          <a:endParaRPr lang="es-ES" sz="4000"/>
        </a:p>
      </dgm:t>
    </dgm:pt>
    <dgm:pt modelId="{B6C85EDD-88DB-447B-87DD-0C3A775FB5D1}">
      <dgm:prSet phldrT="[Texto]" custT="1"/>
      <dgm:spPr>
        <a:solidFill>
          <a:schemeClr val="accent1">
            <a:lumMod val="50000"/>
          </a:schemeClr>
        </a:solidFill>
      </dgm:spPr>
      <dgm:t>
        <a:bodyPr/>
        <a:lstStyle/>
        <a:p>
          <a:r>
            <a:rPr lang="es-ES_tradnl" sz="1800" dirty="0" smtClean="0"/>
            <a:t>9415 personas tienen prescrita la </a:t>
          </a:r>
          <a:r>
            <a:rPr lang="es-ES" sz="1800" dirty="0" smtClean="0"/>
            <a:t>Monitorización Ambulatoria Glucosa Capilar (MAGC)</a:t>
          </a:r>
          <a:endParaRPr lang="es-ES" sz="1800" dirty="0"/>
        </a:p>
      </dgm:t>
    </dgm:pt>
    <dgm:pt modelId="{CD85D460-A934-47E3-B3CD-0A412D5374A2}" type="parTrans" cxnId="{1314B4AE-BBC1-4D9F-88D4-F338540BB9F2}">
      <dgm:prSet/>
      <dgm:spPr/>
      <dgm:t>
        <a:bodyPr/>
        <a:lstStyle/>
        <a:p>
          <a:endParaRPr lang="es-ES" sz="2400"/>
        </a:p>
      </dgm:t>
    </dgm:pt>
    <dgm:pt modelId="{351AC8DD-9B48-4ED5-9CD5-0FFA61645DB2}" type="sibTrans" cxnId="{1314B4AE-BBC1-4D9F-88D4-F338540BB9F2}">
      <dgm:prSet custT="1"/>
      <dgm:spPr/>
      <dgm:t>
        <a:bodyPr/>
        <a:lstStyle/>
        <a:p>
          <a:endParaRPr lang="es-ES" sz="4000"/>
        </a:p>
      </dgm:t>
    </dgm:pt>
    <dgm:pt modelId="{91CA529F-0940-4B62-9055-B1189D4ECE5D}">
      <dgm:prSet phldrT="[Texto]" custT="1"/>
      <dgm:spPr>
        <a:solidFill>
          <a:schemeClr val="accent1">
            <a:lumMod val="50000"/>
          </a:schemeClr>
        </a:solidFill>
      </dgm:spPr>
      <dgm:t>
        <a:bodyPr/>
        <a:lstStyle/>
        <a:p>
          <a:r>
            <a:rPr lang="es-ES_tradnl" sz="1800" dirty="0" smtClean="0"/>
            <a:t>1275 personas recibe antidiabéticos orales no hipoglucemiantes (sin insulina asociada) </a:t>
          </a:r>
          <a:endParaRPr lang="es-ES" sz="1800" dirty="0"/>
        </a:p>
      </dgm:t>
    </dgm:pt>
    <dgm:pt modelId="{704AD9EC-50FF-4BA8-B71E-16423BF8C467}" type="parTrans" cxnId="{3D255C9B-E39C-4485-801B-1C4F0872527F}">
      <dgm:prSet/>
      <dgm:spPr/>
      <dgm:t>
        <a:bodyPr/>
        <a:lstStyle/>
        <a:p>
          <a:endParaRPr lang="es-ES" sz="2400"/>
        </a:p>
      </dgm:t>
    </dgm:pt>
    <dgm:pt modelId="{40749950-25F0-4FE3-898C-FE773BA15931}" type="sibTrans" cxnId="{3D255C9B-E39C-4485-801B-1C4F0872527F}">
      <dgm:prSet/>
      <dgm:spPr/>
      <dgm:t>
        <a:bodyPr/>
        <a:lstStyle/>
        <a:p>
          <a:endParaRPr lang="es-ES" sz="2400"/>
        </a:p>
      </dgm:t>
    </dgm:pt>
    <dgm:pt modelId="{3B18B9E8-B0D3-4FD7-9F04-075EA3AEE095}" type="pres">
      <dgm:prSet presAssocID="{754EE6FF-C71F-4AD4-94D2-420480269EF9}" presName="outerComposite" presStyleCnt="0">
        <dgm:presLayoutVars>
          <dgm:chMax val="5"/>
          <dgm:dir/>
          <dgm:resizeHandles val="exact"/>
        </dgm:presLayoutVars>
      </dgm:prSet>
      <dgm:spPr/>
      <dgm:t>
        <a:bodyPr/>
        <a:lstStyle/>
        <a:p>
          <a:endParaRPr lang="es-ES"/>
        </a:p>
      </dgm:t>
    </dgm:pt>
    <dgm:pt modelId="{00D8579A-235A-4F02-877C-A45AE7FFEA68}" type="pres">
      <dgm:prSet presAssocID="{754EE6FF-C71F-4AD4-94D2-420480269EF9}" presName="dummyMaxCanvas" presStyleCnt="0">
        <dgm:presLayoutVars/>
      </dgm:prSet>
      <dgm:spPr/>
    </dgm:pt>
    <dgm:pt modelId="{35967FAD-E2DE-4C9D-A38D-9071365A0FD3}" type="pres">
      <dgm:prSet presAssocID="{754EE6FF-C71F-4AD4-94D2-420480269EF9}" presName="ThreeNodes_1" presStyleLbl="node1" presStyleIdx="0" presStyleCnt="3" custLinFactNeighborY="3333">
        <dgm:presLayoutVars>
          <dgm:bulletEnabled val="1"/>
        </dgm:presLayoutVars>
      </dgm:prSet>
      <dgm:spPr/>
      <dgm:t>
        <a:bodyPr/>
        <a:lstStyle/>
        <a:p>
          <a:endParaRPr lang="es-ES"/>
        </a:p>
      </dgm:t>
    </dgm:pt>
    <dgm:pt modelId="{BDA4AA63-8A8C-4C0E-B7A1-1C0371FB2665}" type="pres">
      <dgm:prSet presAssocID="{754EE6FF-C71F-4AD4-94D2-420480269EF9}" presName="ThreeNodes_2" presStyleLbl="node1" presStyleIdx="1" presStyleCnt="3">
        <dgm:presLayoutVars>
          <dgm:bulletEnabled val="1"/>
        </dgm:presLayoutVars>
      </dgm:prSet>
      <dgm:spPr/>
      <dgm:t>
        <a:bodyPr/>
        <a:lstStyle/>
        <a:p>
          <a:endParaRPr lang="es-ES"/>
        </a:p>
      </dgm:t>
    </dgm:pt>
    <dgm:pt modelId="{029E180A-336B-4764-8D7C-EC2E1B18149D}" type="pres">
      <dgm:prSet presAssocID="{754EE6FF-C71F-4AD4-94D2-420480269EF9}" presName="ThreeNodes_3" presStyleLbl="node1" presStyleIdx="2" presStyleCnt="3">
        <dgm:presLayoutVars>
          <dgm:bulletEnabled val="1"/>
        </dgm:presLayoutVars>
      </dgm:prSet>
      <dgm:spPr/>
      <dgm:t>
        <a:bodyPr/>
        <a:lstStyle/>
        <a:p>
          <a:endParaRPr lang="es-ES"/>
        </a:p>
      </dgm:t>
    </dgm:pt>
    <dgm:pt modelId="{C85C2F8E-7B70-4275-861C-5F8E20BDA7FA}" type="pres">
      <dgm:prSet presAssocID="{754EE6FF-C71F-4AD4-94D2-420480269EF9}" presName="ThreeConn_1-2" presStyleLbl="fgAccFollowNode1" presStyleIdx="0" presStyleCnt="2">
        <dgm:presLayoutVars>
          <dgm:bulletEnabled val="1"/>
        </dgm:presLayoutVars>
      </dgm:prSet>
      <dgm:spPr/>
      <dgm:t>
        <a:bodyPr/>
        <a:lstStyle/>
        <a:p>
          <a:endParaRPr lang="es-ES"/>
        </a:p>
      </dgm:t>
    </dgm:pt>
    <dgm:pt modelId="{6A192D85-29DE-4298-8C5A-9515BE5E2ED8}" type="pres">
      <dgm:prSet presAssocID="{754EE6FF-C71F-4AD4-94D2-420480269EF9}" presName="ThreeConn_2-3" presStyleLbl="fgAccFollowNode1" presStyleIdx="1" presStyleCnt="2">
        <dgm:presLayoutVars>
          <dgm:bulletEnabled val="1"/>
        </dgm:presLayoutVars>
      </dgm:prSet>
      <dgm:spPr/>
      <dgm:t>
        <a:bodyPr/>
        <a:lstStyle/>
        <a:p>
          <a:endParaRPr lang="es-ES"/>
        </a:p>
      </dgm:t>
    </dgm:pt>
    <dgm:pt modelId="{E24DD6B6-41CF-4F9F-85C6-E3DBF83A4BBE}" type="pres">
      <dgm:prSet presAssocID="{754EE6FF-C71F-4AD4-94D2-420480269EF9}" presName="ThreeNodes_1_text" presStyleLbl="node1" presStyleIdx="2" presStyleCnt="3">
        <dgm:presLayoutVars>
          <dgm:bulletEnabled val="1"/>
        </dgm:presLayoutVars>
      </dgm:prSet>
      <dgm:spPr/>
      <dgm:t>
        <a:bodyPr/>
        <a:lstStyle/>
        <a:p>
          <a:endParaRPr lang="es-ES"/>
        </a:p>
      </dgm:t>
    </dgm:pt>
    <dgm:pt modelId="{D281B9E3-A068-4AA1-9D0A-25E27C05A26E}" type="pres">
      <dgm:prSet presAssocID="{754EE6FF-C71F-4AD4-94D2-420480269EF9}" presName="ThreeNodes_2_text" presStyleLbl="node1" presStyleIdx="2" presStyleCnt="3">
        <dgm:presLayoutVars>
          <dgm:bulletEnabled val="1"/>
        </dgm:presLayoutVars>
      </dgm:prSet>
      <dgm:spPr/>
      <dgm:t>
        <a:bodyPr/>
        <a:lstStyle/>
        <a:p>
          <a:endParaRPr lang="es-ES"/>
        </a:p>
      </dgm:t>
    </dgm:pt>
    <dgm:pt modelId="{197968BB-3CD7-4DA5-8566-4D49DA548F97}" type="pres">
      <dgm:prSet presAssocID="{754EE6FF-C71F-4AD4-94D2-420480269EF9}" presName="ThreeNodes_3_text" presStyleLbl="node1" presStyleIdx="2" presStyleCnt="3">
        <dgm:presLayoutVars>
          <dgm:bulletEnabled val="1"/>
        </dgm:presLayoutVars>
      </dgm:prSet>
      <dgm:spPr/>
      <dgm:t>
        <a:bodyPr/>
        <a:lstStyle/>
        <a:p>
          <a:endParaRPr lang="es-ES"/>
        </a:p>
      </dgm:t>
    </dgm:pt>
  </dgm:ptLst>
  <dgm:cxnLst>
    <dgm:cxn modelId="{1314B4AE-BBC1-4D9F-88D4-F338540BB9F2}" srcId="{754EE6FF-C71F-4AD4-94D2-420480269EF9}" destId="{B6C85EDD-88DB-447B-87DD-0C3A775FB5D1}" srcOrd="1" destOrd="0" parTransId="{CD85D460-A934-47E3-B3CD-0A412D5374A2}" sibTransId="{351AC8DD-9B48-4ED5-9CD5-0FFA61645DB2}"/>
    <dgm:cxn modelId="{35EBB262-8081-4776-AF0E-A5DBE56235D9}" type="presOf" srcId="{754EE6FF-C71F-4AD4-94D2-420480269EF9}" destId="{3B18B9E8-B0D3-4FD7-9F04-075EA3AEE095}" srcOrd="0" destOrd="0" presId="urn:microsoft.com/office/officeart/2005/8/layout/vProcess5"/>
    <dgm:cxn modelId="{D29F5415-BD7E-4D92-AF1F-125710CAA397}" type="presOf" srcId="{91CA529F-0940-4B62-9055-B1189D4ECE5D}" destId="{029E180A-336B-4764-8D7C-EC2E1B18149D}" srcOrd="0" destOrd="0" presId="urn:microsoft.com/office/officeart/2005/8/layout/vProcess5"/>
    <dgm:cxn modelId="{DC2D7BA3-1B05-4DDD-A1EB-2CD8B42EF6C7}" type="presOf" srcId="{D1AF93C3-2C2D-4545-B6E8-0926FF2E7813}" destId="{E24DD6B6-41CF-4F9F-85C6-E3DBF83A4BBE}" srcOrd="1" destOrd="0" presId="urn:microsoft.com/office/officeart/2005/8/layout/vProcess5"/>
    <dgm:cxn modelId="{69C67C0A-C64F-4581-A97B-CAA4D7DEEF43}" type="presOf" srcId="{91CA529F-0940-4B62-9055-B1189D4ECE5D}" destId="{197968BB-3CD7-4DA5-8566-4D49DA548F97}" srcOrd="1" destOrd="0" presId="urn:microsoft.com/office/officeart/2005/8/layout/vProcess5"/>
    <dgm:cxn modelId="{3D255C9B-E39C-4485-801B-1C4F0872527F}" srcId="{754EE6FF-C71F-4AD4-94D2-420480269EF9}" destId="{91CA529F-0940-4B62-9055-B1189D4ECE5D}" srcOrd="2" destOrd="0" parTransId="{704AD9EC-50FF-4BA8-B71E-16423BF8C467}" sibTransId="{40749950-25F0-4FE3-898C-FE773BA15931}"/>
    <dgm:cxn modelId="{09A4567E-A8B5-46F7-A7EC-15B30FC38875}" type="presOf" srcId="{D1AF93C3-2C2D-4545-B6E8-0926FF2E7813}" destId="{35967FAD-E2DE-4C9D-A38D-9071365A0FD3}" srcOrd="0" destOrd="0" presId="urn:microsoft.com/office/officeart/2005/8/layout/vProcess5"/>
    <dgm:cxn modelId="{00889C5E-7F54-4007-B6CA-70F12971733C}" type="presOf" srcId="{B6C85EDD-88DB-447B-87DD-0C3A775FB5D1}" destId="{D281B9E3-A068-4AA1-9D0A-25E27C05A26E}" srcOrd="1" destOrd="0" presId="urn:microsoft.com/office/officeart/2005/8/layout/vProcess5"/>
    <dgm:cxn modelId="{3F30C4D6-0487-4B16-BB1B-9227D6F6690B}" type="presOf" srcId="{351AC8DD-9B48-4ED5-9CD5-0FFA61645DB2}" destId="{6A192D85-29DE-4298-8C5A-9515BE5E2ED8}" srcOrd="0" destOrd="0" presId="urn:microsoft.com/office/officeart/2005/8/layout/vProcess5"/>
    <dgm:cxn modelId="{DCF036CC-62F1-420D-9D84-88DEA5C3C500}" srcId="{754EE6FF-C71F-4AD4-94D2-420480269EF9}" destId="{D1AF93C3-2C2D-4545-B6E8-0926FF2E7813}" srcOrd="0" destOrd="0" parTransId="{E227AC6E-2BF9-472C-AE93-D7062A6FF36C}" sibTransId="{2C1CAE21-339F-404D-8F73-EE96C04576A9}"/>
    <dgm:cxn modelId="{59114CB4-40D0-4FB0-B4BD-AA8B62E020EF}" type="presOf" srcId="{B6C85EDD-88DB-447B-87DD-0C3A775FB5D1}" destId="{BDA4AA63-8A8C-4C0E-B7A1-1C0371FB2665}" srcOrd="0" destOrd="0" presId="urn:microsoft.com/office/officeart/2005/8/layout/vProcess5"/>
    <dgm:cxn modelId="{6C1FBA9C-9677-468C-9DF1-F8208E265F06}" type="presOf" srcId="{2C1CAE21-339F-404D-8F73-EE96C04576A9}" destId="{C85C2F8E-7B70-4275-861C-5F8E20BDA7FA}" srcOrd="0" destOrd="0" presId="urn:microsoft.com/office/officeart/2005/8/layout/vProcess5"/>
    <dgm:cxn modelId="{90A07DD7-67BB-4930-90D6-747AC4A3DE38}" type="presParOf" srcId="{3B18B9E8-B0D3-4FD7-9F04-075EA3AEE095}" destId="{00D8579A-235A-4F02-877C-A45AE7FFEA68}" srcOrd="0" destOrd="0" presId="urn:microsoft.com/office/officeart/2005/8/layout/vProcess5"/>
    <dgm:cxn modelId="{A785608D-8670-4FE6-B66F-0939AD1435FC}" type="presParOf" srcId="{3B18B9E8-B0D3-4FD7-9F04-075EA3AEE095}" destId="{35967FAD-E2DE-4C9D-A38D-9071365A0FD3}" srcOrd="1" destOrd="0" presId="urn:microsoft.com/office/officeart/2005/8/layout/vProcess5"/>
    <dgm:cxn modelId="{FF0E5053-F6D2-4C7B-B2CB-F9FC1559E699}" type="presParOf" srcId="{3B18B9E8-B0D3-4FD7-9F04-075EA3AEE095}" destId="{BDA4AA63-8A8C-4C0E-B7A1-1C0371FB2665}" srcOrd="2" destOrd="0" presId="urn:microsoft.com/office/officeart/2005/8/layout/vProcess5"/>
    <dgm:cxn modelId="{B2E3BA26-54FB-4CFB-B8AE-9AC20BFF1D5C}" type="presParOf" srcId="{3B18B9E8-B0D3-4FD7-9F04-075EA3AEE095}" destId="{029E180A-336B-4764-8D7C-EC2E1B18149D}" srcOrd="3" destOrd="0" presId="urn:microsoft.com/office/officeart/2005/8/layout/vProcess5"/>
    <dgm:cxn modelId="{FFA96D36-1C55-4249-8235-33DA5F457E4F}" type="presParOf" srcId="{3B18B9E8-B0D3-4FD7-9F04-075EA3AEE095}" destId="{C85C2F8E-7B70-4275-861C-5F8E20BDA7FA}" srcOrd="4" destOrd="0" presId="urn:microsoft.com/office/officeart/2005/8/layout/vProcess5"/>
    <dgm:cxn modelId="{9CBD0618-A7C3-4D3F-A97F-525FE9727838}" type="presParOf" srcId="{3B18B9E8-B0D3-4FD7-9F04-075EA3AEE095}" destId="{6A192D85-29DE-4298-8C5A-9515BE5E2ED8}" srcOrd="5" destOrd="0" presId="urn:microsoft.com/office/officeart/2005/8/layout/vProcess5"/>
    <dgm:cxn modelId="{A91E2E9F-23E1-4DF3-AD21-518ED11B1CE1}" type="presParOf" srcId="{3B18B9E8-B0D3-4FD7-9F04-075EA3AEE095}" destId="{E24DD6B6-41CF-4F9F-85C6-E3DBF83A4BBE}" srcOrd="6" destOrd="0" presId="urn:microsoft.com/office/officeart/2005/8/layout/vProcess5"/>
    <dgm:cxn modelId="{47E94A0F-949B-4DCB-92F4-CC0CEC02B1D1}" type="presParOf" srcId="{3B18B9E8-B0D3-4FD7-9F04-075EA3AEE095}" destId="{D281B9E3-A068-4AA1-9D0A-25E27C05A26E}" srcOrd="7" destOrd="0" presId="urn:microsoft.com/office/officeart/2005/8/layout/vProcess5"/>
    <dgm:cxn modelId="{4FEE09B9-F017-4D51-B318-1EE42C07C1CB}" type="presParOf" srcId="{3B18B9E8-B0D3-4FD7-9F04-075EA3AEE095}" destId="{197968BB-3CD7-4DA5-8566-4D49DA548F9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38CA05-BB2A-42E0-88E7-AE59CF6C156A}"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ES"/>
        </a:p>
      </dgm:t>
    </dgm:pt>
    <dgm:pt modelId="{7EF3DDC2-9D2D-43F4-A4DC-D48CD44816F6}">
      <dgm:prSet phldrT="[Texto]"/>
      <dgm:spPr/>
      <dgm:t>
        <a:bodyPr/>
        <a:lstStyle/>
        <a:p>
          <a:r>
            <a:rPr lang="es-ES_tradnl" dirty="0" smtClean="0"/>
            <a:t>Enfermeras</a:t>
          </a:r>
          <a:endParaRPr lang="es-ES" dirty="0"/>
        </a:p>
      </dgm:t>
    </dgm:pt>
    <dgm:pt modelId="{A15F749C-00A8-485E-A1E0-B576C6831F98}" type="parTrans" cxnId="{F8E3107D-E6F2-4207-8A22-F4928BEE3DCD}">
      <dgm:prSet/>
      <dgm:spPr/>
      <dgm:t>
        <a:bodyPr/>
        <a:lstStyle/>
        <a:p>
          <a:endParaRPr lang="es-ES"/>
        </a:p>
      </dgm:t>
    </dgm:pt>
    <dgm:pt modelId="{C9718C98-C0E4-4542-AD82-DA9444A4438E}" type="sibTrans" cxnId="{F8E3107D-E6F2-4207-8A22-F4928BEE3DCD}">
      <dgm:prSet/>
      <dgm:spPr/>
      <dgm:t>
        <a:bodyPr/>
        <a:lstStyle/>
        <a:p>
          <a:endParaRPr lang="es-ES"/>
        </a:p>
      </dgm:t>
    </dgm:pt>
    <dgm:pt modelId="{CDD89356-06A0-47CF-91DA-9AD0FE0EE877}">
      <dgm:prSet phldrT="[Texto]"/>
      <dgm:spPr/>
      <dgm:t>
        <a:bodyPr/>
        <a:lstStyle/>
        <a:p>
          <a:r>
            <a:rPr lang="es-ES_tradnl" dirty="0" smtClean="0"/>
            <a:t>2 entrevistas</a:t>
          </a:r>
          <a:endParaRPr lang="es-ES" dirty="0"/>
        </a:p>
      </dgm:t>
    </dgm:pt>
    <dgm:pt modelId="{30113688-26F7-4796-BE99-6E1DF5098CB7}" type="parTrans" cxnId="{A3DD8DEC-2EE5-4F7A-87B7-94FCB9909CF6}">
      <dgm:prSet/>
      <dgm:spPr/>
      <dgm:t>
        <a:bodyPr/>
        <a:lstStyle/>
        <a:p>
          <a:endParaRPr lang="es-ES"/>
        </a:p>
      </dgm:t>
    </dgm:pt>
    <dgm:pt modelId="{F08D2E44-6861-4AC6-97CD-087EA96B95DA}" type="sibTrans" cxnId="{A3DD8DEC-2EE5-4F7A-87B7-94FCB9909CF6}">
      <dgm:prSet/>
      <dgm:spPr/>
      <dgm:t>
        <a:bodyPr/>
        <a:lstStyle/>
        <a:p>
          <a:endParaRPr lang="es-ES"/>
        </a:p>
      </dgm:t>
    </dgm:pt>
    <dgm:pt modelId="{A7883AD2-88E1-423D-AB2F-E6074B0536FB}">
      <dgm:prSet phldrT="[Texto]"/>
      <dgm:spPr/>
      <dgm:t>
        <a:bodyPr/>
        <a:lstStyle/>
        <a:p>
          <a:r>
            <a:rPr lang="es-ES_tradnl" dirty="0" smtClean="0"/>
            <a:t>Mujeres con diferente experiencia profesional</a:t>
          </a:r>
          <a:endParaRPr lang="es-ES" dirty="0"/>
        </a:p>
      </dgm:t>
    </dgm:pt>
    <dgm:pt modelId="{3B596504-B5E0-46EE-8E7D-12E190BE136B}" type="parTrans" cxnId="{68829212-41BD-4755-B0F5-B0A0B3141236}">
      <dgm:prSet/>
      <dgm:spPr/>
      <dgm:t>
        <a:bodyPr/>
        <a:lstStyle/>
        <a:p>
          <a:endParaRPr lang="es-ES"/>
        </a:p>
      </dgm:t>
    </dgm:pt>
    <dgm:pt modelId="{90D6122C-49A4-4C0A-8A44-C73D7C6074B8}" type="sibTrans" cxnId="{68829212-41BD-4755-B0F5-B0A0B3141236}">
      <dgm:prSet/>
      <dgm:spPr/>
      <dgm:t>
        <a:bodyPr/>
        <a:lstStyle/>
        <a:p>
          <a:endParaRPr lang="es-ES"/>
        </a:p>
      </dgm:t>
    </dgm:pt>
    <dgm:pt modelId="{833AFDC4-C31E-4DA0-AC1D-510D765FB564}">
      <dgm:prSet phldrT="[Texto]"/>
      <dgm:spPr/>
      <dgm:t>
        <a:bodyPr/>
        <a:lstStyle/>
        <a:p>
          <a:r>
            <a:rPr lang="es-ES_tradnl" dirty="0" smtClean="0"/>
            <a:t>Médicos</a:t>
          </a:r>
          <a:endParaRPr lang="es-ES" dirty="0"/>
        </a:p>
      </dgm:t>
    </dgm:pt>
    <dgm:pt modelId="{3CB585ED-5AF5-47EE-8782-8D49E45C4272}" type="parTrans" cxnId="{1940DA13-329F-4E65-8FF7-2CBE936C2999}">
      <dgm:prSet/>
      <dgm:spPr/>
      <dgm:t>
        <a:bodyPr/>
        <a:lstStyle/>
        <a:p>
          <a:endParaRPr lang="es-ES"/>
        </a:p>
      </dgm:t>
    </dgm:pt>
    <dgm:pt modelId="{6324035C-5393-42F1-8967-B926798F8407}" type="sibTrans" cxnId="{1940DA13-329F-4E65-8FF7-2CBE936C2999}">
      <dgm:prSet/>
      <dgm:spPr/>
      <dgm:t>
        <a:bodyPr/>
        <a:lstStyle/>
        <a:p>
          <a:endParaRPr lang="es-ES"/>
        </a:p>
      </dgm:t>
    </dgm:pt>
    <dgm:pt modelId="{0DD31747-CFC4-450A-A96A-AA35E26E4771}">
      <dgm:prSet phldrT="[Texto]"/>
      <dgm:spPr/>
      <dgm:t>
        <a:bodyPr/>
        <a:lstStyle/>
        <a:p>
          <a:r>
            <a:rPr lang="es-ES_tradnl" dirty="0" smtClean="0"/>
            <a:t>3 entrevistas</a:t>
          </a:r>
          <a:endParaRPr lang="es-ES" dirty="0"/>
        </a:p>
      </dgm:t>
    </dgm:pt>
    <dgm:pt modelId="{552B614D-E357-4F17-A048-A89CDD628BAE}" type="parTrans" cxnId="{EE1D2919-0A61-47F0-B3D2-FC4459D8EE8E}">
      <dgm:prSet/>
      <dgm:spPr/>
      <dgm:t>
        <a:bodyPr/>
        <a:lstStyle/>
        <a:p>
          <a:endParaRPr lang="es-ES"/>
        </a:p>
      </dgm:t>
    </dgm:pt>
    <dgm:pt modelId="{BA4C484E-1B3C-4B9A-8E56-690F37FCF413}" type="sibTrans" cxnId="{EE1D2919-0A61-47F0-B3D2-FC4459D8EE8E}">
      <dgm:prSet/>
      <dgm:spPr/>
      <dgm:t>
        <a:bodyPr/>
        <a:lstStyle/>
        <a:p>
          <a:endParaRPr lang="es-ES"/>
        </a:p>
      </dgm:t>
    </dgm:pt>
    <dgm:pt modelId="{0CEFB4BD-700B-42C7-A251-421879BC9498}">
      <dgm:prSet phldrT="[Texto]"/>
      <dgm:spPr/>
      <dgm:t>
        <a:bodyPr/>
        <a:lstStyle/>
        <a:p>
          <a:r>
            <a:rPr lang="es-ES_tradnl" dirty="0" smtClean="0"/>
            <a:t>Hombres con más de 10 años de experiencia profesional</a:t>
          </a:r>
          <a:endParaRPr lang="es-ES" dirty="0"/>
        </a:p>
      </dgm:t>
    </dgm:pt>
    <dgm:pt modelId="{3582E9E2-9D8E-4FDA-9072-ADF458F726D5}" type="parTrans" cxnId="{FECADC48-903B-477B-83EE-6C63BDB56544}">
      <dgm:prSet/>
      <dgm:spPr/>
      <dgm:t>
        <a:bodyPr/>
        <a:lstStyle/>
        <a:p>
          <a:endParaRPr lang="es-ES"/>
        </a:p>
      </dgm:t>
    </dgm:pt>
    <dgm:pt modelId="{A2E73F19-663D-42C5-8843-89531BE5E80F}" type="sibTrans" cxnId="{FECADC48-903B-477B-83EE-6C63BDB56544}">
      <dgm:prSet/>
      <dgm:spPr/>
      <dgm:t>
        <a:bodyPr/>
        <a:lstStyle/>
        <a:p>
          <a:endParaRPr lang="es-ES"/>
        </a:p>
      </dgm:t>
    </dgm:pt>
    <dgm:pt modelId="{30A3C595-9DFF-412D-9407-292BB2AE05EE}">
      <dgm:prSet phldrT="[Texto]"/>
      <dgm:spPr/>
      <dgm:t>
        <a:bodyPr/>
        <a:lstStyle/>
        <a:p>
          <a:r>
            <a:rPr lang="es-ES_tradnl" dirty="0" smtClean="0"/>
            <a:t>Médica</a:t>
          </a:r>
          <a:endParaRPr lang="es-ES" dirty="0"/>
        </a:p>
      </dgm:t>
    </dgm:pt>
    <dgm:pt modelId="{8C1EEDED-76E6-4252-A71C-91ED7CF44AF2}" type="parTrans" cxnId="{E7CBD296-2F45-4C74-ACCD-DCA3542E4E68}">
      <dgm:prSet/>
      <dgm:spPr/>
      <dgm:t>
        <a:bodyPr/>
        <a:lstStyle/>
        <a:p>
          <a:endParaRPr lang="es-ES"/>
        </a:p>
      </dgm:t>
    </dgm:pt>
    <dgm:pt modelId="{8D5A8C2D-3407-4495-A3DC-67793FFDC95A}" type="sibTrans" cxnId="{E7CBD296-2F45-4C74-ACCD-DCA3542E4E68}">
      <dgm:prSet/>
      <dgm:spPr/>
      <dgm:t>
        <a:bodyPr/>
        <a:lstStyle/>
        <a:p>
          <a:endParaRPr lang="es-ES"/>
        </a:p>
      </dgm:t>
    </dgm:pt>
    <dgm:pt modelId="{6DF985BC-F345-4182-BB4D-61409E31E830}">
      <dgm:prSet phldrT="[Texto]"/>
      <dgm:spPr/>
      <dgm:t>
        <a:bodyPr/>
        <a:lstStyle/>
        <a:p>
          <a:r>
            <a:rPr lang="es-ES_tradnl" dirty="0" smtClean="0"/>
            <a:t>1 entrevista</a:t>
          </a:r>
          <a:endParaRPr lang="es-ES" dirty="0"/>
        </a:p>
      </dgm:t>
    </dgm:pt>
    <dgm:pt modelId="{7C840471-6AF2-4076-B615-E683C8EF174D}" type="parTrans" cxnId="{B595E7B9-B5C7-4094-8512-2F67FD7C0C86}">
      <dgm:prSet/>
      <dgm:spPr/>
      <dgm:t>
        <a:bodyPr/>
        <a:lstStyle/>
        <a:p>
          <a:endParaRPr lang="es-ES"/>
        </a:p>
      </dgm:t>
    </dgm:pt>
    <dgm:pt modelId="{C1B7C9F7-5676-4F49-8587-6DD90FBE76E1}" type="sibTrans" cxnId="{B595E7B9-B5C7-4094-8512-2F67FD7C0C86}">
      <dgm:prSet/>
      <dgm:spPr/>
      <dgm:t>
        <a:bodyPr/>
        <a:lstStyle/>
        <a:p>
          <a:endParaRPr lang="es-ES"/>
        </a:p>
      </dgm:t>
    </dgm:pt>
    <dgm:pt modelId="{74BA8200-7B64-4A13-BAA1-42491FAAD80B}">
      <dgm:prSet phldrT="[Texto]"/>
      <dgm:spPr/>
      <dgm:t>
        <a:bodyPr/>
        <a:lstStyle/>
        <a:p>
          <a:r>
            <a:rPr lang="es-ES_tradnl" dirty="0" smtClean="0"/>
            <a:t>Mujer con más de 10 años de experiencia profesional</a:t>
          </a:r>
          <a:endParaRPr lang="es-ES" dirty="0"/>
        </a:p>
      </dgm:t>
    </dgm:pt>
    <dgm:pt modelId="{00820902-B5DD-42B6-BEA8-541499AE2293}" type="parTrans" cxnId="{CE8F3A22-2762-4478-B906-C34212E2BAA6}">
      <dgm:prSet/>
      <dgm:spPr/>
      <dgm:t>
        <a:bodyPr/>
        <a:lstStyle/>
        <a:p>
          <a:endParaRPr lang="es-ES"/>
        </a:p>
      </dgm:t>
    </dgm:pt>
    <dgm:pt modelId="{3B52D609-8091-4790-820B-20C9CC711F66}" type="sibTrans" cxnId="{CE8F3A22-2762-4478-B906-C34212E2BAA6}">
      <dgm:prSet/>
      <dgm:spPr/>
      <dgm:t>
        <a:bodyPr/>
        <a:lstStyle/>
        <a:p>
          <a:endParaRPr lang="es-ES"/>
        </a:p>
      </dgm:t>
    </dgm:pt>
    <dgm:pt modelId="{8A2B2017-0465-4AAE-A921-58B4A659F74F}" type="pres">
      <dgm:prSet presAssocID="{EB38CA05-BB2A-42E0-88E7-AE59CF6C156A}" presName="diagram" presStyleCnt="0">
        <dgm:presLayoutVars>
          <dgm:dir/>
          <dgm:animLvl val="lvl"/>
          <dgm:resizeHandles val="exact"/>
        </dgm:presLayoutVars>
      </dgm:prSet>
      <dgm:spPr/>
      <dgm:t>
        <a:bodyPr/>
        <a:lstStyle/>
        <a:p>
          <a:endParaRPr lang="es-ES"/>
        </a:p>
      </dgm:t>
    </dgm:pt>
    <dgm:pt modelId="{8C58A7F4-A3CD-453D-B4E9-2007DADEB1B7}" type="pres">
      <dgm:prSet presAssocID="{7EF3DDC2-9D2D-43F4-A4DC-D48CD44816F6}" presName="compNode" presStyleCnt="0"/>
      <dgm:spPr/>
    </dgm:pt>
    <dgm:pt modelId="{137CB00D-E790-4F7C-8FC5-D5601EFA82D2}" type="pres">
      <dgm:prSet presAssocID="{7EF3DDC2-9D2D-43F4-A4DC-D48CD44816F6}" presName="childRect" presStyleLbl="bgAcc1" presStyleIdx="0" presStyleCnt="3">
        <dgm:presLayoutVars>
          <dgm:bulletEnabled val="1"/>
        </dgm:presLayoutVars>
      </dgm:prSet>
      <dgm:spPr/>
      <dgm:t>
        <a:bodyPr/>
        <a:lstStyle/>
        <a:p>
          <a:endParaRPr lang="es-ES"/>
        </a:p>
      </dgm:t>
    </dgm:pt>
    <dgm:pt modelId="{A68591DB-E217-4473-9E04-F7CE81797F81}" type="pres">
      <dgm:prSet presAssocID="{7EF3DDC2-9D2D-43F4-A4DC-D48CD44816F6}" presName="parentText" presStyleLbl="node1" presStyleIdx="0" presStyleCnt="0">
        <dgm:presLayoutVars>
          <dgm:chMax val="0"/>
          <dgm:bulletEnabled val="1"/>
        </dgm:presLayoutVars>
      </dgm:prSet>
      <dgm:spPr/>
      <dgm:t>
        <a:bodyPr/>
        <a:lstStyle/>
        <a:p>
          <a:endParaRPr lang="es-ES"/>
        </a:p>
      </dgm:t>
    </dgm:pt>
    <dgm:pt modelId="{EA6D4105-8258-46BF-BB18-A63AABD9A5AA}" type="pres">
      <dgm:prSet presAssocID="{7EF3DDC2-9D2D-43F4-A4DC-D48CD44816F6}" presName="parentRect" presStyleLbl="alignNode1" presStyleIdx="0" presStyleCnt="3"/>
      <dgm:spPr/>
      <dgm:t>
        <a:bodyPr/>
        <a:lstStyle/>
        <a:p>
          <a:endParaRPr lang="es-ES"/>
        </a:p>
      </dgm:t>
    </dgm:pt>
    <dgm:pt modelId="{91D0B430-8B2E-4AE9-AA14-DBAE714570A6}" type="pres">
      <dgm:prSet presAssocID="{7EF3DDC2-9D2D-43F4-A4DC-D48CD44816F6}" presName="adorn" presStyleLbl="fgAccFollowNode1" presStyleIdx="0" presStyleCnt="3"/>
      <dgm:spPr>
        <a:solidFill>
          <a:schemeClr val="tx2">
            <a:lumMod val="40000"/>
            <a:lumOff val="60000"/>
            <a:alpha val="90000"/>
          </a:schemeClr>
        </a:solidFill>
      </dgm:spPr>
    </dgm:pt>
    <dgm:pt modelId="{535B84D9-F94B-4E04-93D8-16602F65D35E}" type="pres">
      <dgm:prSet presAssocID="{C9718C98-C0E4-4542-AD82-DA9444A4438E}" presName="sibTrans" presStyleLbl="sibTrans2D1" presStyleIdx="0" presStyleCnt="0"/>
      <dgm:spPr/>
      <dgm:t>
        <a:bodyPr/>
        <a:lstStyle/>
        <a:p>
          <a:endParaRPr lang="es-ES"/>
        </a:p>
      </dgm:t>
    </dgm:pt>
    <dgm:pt modelId="{665B7D8E-F178-4154-B3BF-AA5EB71FA619}" type="pres">
      <dgm:prSet presAssocID="{833AFDC4-C31E-4DA0-AC1D-510D765FB564}" presName="compNode" presStyleCnt="0"/>
      <dgm:spPr/>
    </dgm:pt>
    <dgm:pt modelId="{9F384307-67C9-4656-B735-D6BFF69F5F18}" type="pres">
      <dgm:prSet presAssocID="{833AFDC4-C31E-4DA0-AC1D-510D765FB564}" presName="childRect" presStyleLbl="bgAcc1" presStyleIdx="1" presStyleCnt="3">
        <dgm:presLayoutVars>
          <dgm:bulletEnabled val="1"/>
        </dgm:presLayoutVars>
      </dgm:prSet>
      <dgm:spPr/>
      <dgm:t>
        <a:bodyPr/>
        <a:lstStyle/>
        <a:p>
          <a:endParaRPr lang="es-ES"/>
        </a:p>
      </dgm:t>
    </dgm:pt>
    <dgm:pt modelId="{45A6BF6C-886C-43E4-A036-A44C1BF29EC1}" type="pres">
      <dgm:prSet presAssocID="{833AFDC4-C31E-4DA0-AC1D-510D765FB564}" presName="parentText" presStyleLbl="node1" presStyleIdx="0" presStyleCnt="0">
        <dgm:presLayoutVars>
          <dgm:chMax val="0"/>
          <dgm:bulletEnabled val="1"/>
        </dgm:presLayoutVars>
      </dgm:prSet>
      <dgm:spPr/>
      <dgm:t>
        <a:bodyPr/>
        <a:lstStyle/>
        <a:p>
          <a:endParaRPr lang="es-ES"/>
        </a:p>
      </dgm:t>
    </dgm:pt>
    <dgm:pt modelId="{1D886D26-FD76-4FA7-9DA9-A069821EC565}" type="pres">
      <dgm:prSet presAssocID="{833AFDC4-C31E-4DA0-AC1D-510D765FB564}" presName="parentRect" presStyleLbl="alignNode1" presStyleIdx="1" presStyleCnt="3"/>
      <dgm:spPr/>
      <dgm:t>
        <a:bodyPr/>
        <a:lstStyle/>
        <a:p>
          <a:endParaRPr lang="es-ES"/>
        </a:p>
      </dgm:t>
    </dgm:pt>
    <dgm:pt modelId="{FFF7E68F-3488-4A20-9CBD-4C8839622B9C}" type="pres">
      <dgm:prSet presAssocID="{833AFDC4-C31E-4DA0-AC1D-510D765FB564}" presName="adorn" presStyleLbl="fgAccFollowNode1" presStyleIdx="1" presStyleCnt="3"/>
      <dgm:spPr>
        <a:solidFill>
          <a:schemeClr val="bg2">
            <a:lumMod val="75000"/>
            <a:alpha val="90000"/>
          </a:schemeClr>
        </a:solidFill>
      </dgm:spPr>
    </dgm:pt>
    <dgm:pt modelId="{B7E4ED72-5C58-469D-BD64-4BA4B7DC0EED}" type="pres">
      <dgm:prSet presAssocID="{6324035C-5393-42F1-8967-B926798F8407}" presName="sibTrans" presStyleLbl="sibTrans2D1" presStyleIdx="0" presStyleCnt="0"/>
      <dgm:spPr/>
      <dgm:t>
        <a:bodyPr/>
        <a:lstStyle/>
        <a:p>
          <a:endParaRPr lang="es-ES"/>
        </a:p>
      </dgm:t>
    </dgm:pt>
    <dgm:pt modelId="{FED2EF78-D2E2-463E-B2C4-086BE4C88CED}" type="pres">
      <dgm:prSet presAssocID="{30A3C595-9DFF-412D-9407-292BB2AE05EE}" presName="compNode" presStyleCnt="0"/>
      <dgm:spPr/>
    </dgm:pt>
    <dgm:pt modelId="{DC0FD2C3-631F-4BCE-9DFA-A2F6107A25B0}" type="pres">
      <dgm:prSet presAssocID="{30A3C595-9DFF-412D-9407-292BB2AE05EE}" presName="childRect" presStyleLbl="bgAcc1" presStyleIdx="2" presStyleCnt="3">
        <dgm:presLayoutVars>
          <dgm:bulletEnabled val="1"/>
        </dgm:presLayoutVars>
      </dgm:prSet>
      <dgm:spPr/>
      <dgm:t>
        <a:bodyPr/>
        <a:lstStyle/>
        <a:p>
          <a:endParaRPr lang="es-ES"/>
        </a:p>
      </dgm:t>
    </dgm:pt>
    <dgm:pt modelId="{E9CA89FB-325A-49E4-8432-3DFD114CB4C0}" type="pres">
      <dgm:prSet presAssocID="{30A3C595-9DFF-412D-9407-292BB2AE05EE}" presName="parentText" presStyleLbl="node1" presStyleIdx="0" presStyleCnt="0">
        <dgm:presLayoutVars>
          <dgm:chMax val="0"/>
          <dgm:bulletEnabled val="1"/>
        </dgm:presLayoutVars>
      </dgm:prSet>
      <dgm:spPr/>
      <dgm:t>
        <a:bodyPr/>
        <a:lstStyle/>
        <a:p>
          <a:endParaRPr lang="es-ES"/>
        </a:p>
      </dgm:t>
    </dgm:pt>
    <dgm:pt modelId="{EF6E9818-2784-41BA-B95A-99C1C5EA7B2B}" type="pres">
      <dgm:prSet presAssocID="{30A3C595-9DFF-412D-9407-292BB2AE05EE}" presName="parentRect" presStyleLbl="alignNode1" presStyleIdx="2" presStyleCnt="3"/>
      <dgm:spPr/>
      <dgm:t>
        <a:bodyPr/>
        <a:lstStyle/>
        <a:p>
          <a:endParaRPr lang="es-ES"/>
        </a:p>
      </dgm:t>
    </dgm:pt>
    <dgm:pt modelId="{BD0F9CB1-DE85-41F8-923A-D57F19E260EB}" type="pres">
      <dgm:prSet presAssocID="{30A3C595-9DFF-412D-9407-292BB2AE05EE}" presName="adorn" presStyleLbl="fgAccFollowNode1" presStyleIdx="2" presStyleCnt="3"/>
      <dgm:spPr>
        <a:solidFill>
          <a:schemeClr val="bg2">
            <a:lumMod val="75000"/>
            <a:alpha val="90000"/>
          </a:schemeClr>
        </a:solidFill>
      </dgm:spPr>
    </dgm:pt>
  </dgm:ptLst>
  <dgm:cxnLst>
    <dgm:cxn modelId="{3B352DDD-BFAB-489F-AFE2-D0075EBF07C5}" type="presOf" srcId="{7EF3DDC2-9D2D-43F4-A4DC-D48CD44816F6}" destId="{EA6D4105-8258-46BF-BB18-A63AABD9A5AA}" srcOrd="1" destOrd="0" presId="urn:microsoft.com/office/officeart/2005/8/layout/bList2"/>
    <dgm:cxn modelId="{0E674D9B-870F-4B13-A382-947615A0411C}" type="presOf" srcId="{30A3C595-9DFF-412D-9407-292BB2AE05EE}" destId="{EF6E9818-2784-41BA-B95A-99C1C5EA7B2B}" srcOrd="1" destOrd="0" presId="urn:microsoft.com/office/officeart/2005/8/layout/bList2"/>
    <dgm:cxn modelId="{CE8F3A22-2762-4478-B906-C34212E2BAA6}" srcId="{30A3C595-9DFF-412D-9407-292BB2AE05EE}" destId="{74BA8200-7B64-4A13-BAA1-42491FAAD80B}" srcOrd="1" destOrd="0" parTransId="{00820902-B5DD-42B6-BEA8-541499AE2293}" sibTransId="{3B52D609-8091-4790-820B-20C9CC711F66}"/>
    <dgm:cxn modelId="{EE1D2919-0A61-47F0-B3D2-FC4459D8EE8E}" srcId="{833AFDC4-C31E-4DA0-AC1D-510D765FB564}" destId="{0DD31747-CFC4-450A-A96A-AA35E26E4771}" srcOrd="0" destOrd="0" parTransId="{552B614D-E357-4F17-A048-A89CDD628BAE}" sibTransId="{BA4C484E-1B3C-4B9A-8E56-690F37FCF413}"/>
    <dgm:cxn modelId="{AC6F20B8-58BD-4D05-AFED-8C0DA3E0D633}" type="presOf" srcId="{30A3C595-9DFF-412D-9407-292BB2AE05EE}" destId="{E9CA89FB-325A-49E4-8432-3DFD114CB4C0}" srcOrd="0" destOrd="0" presId="urn:microsoft.com/office/officeart/2005/8/layout/bList2"/>
    <dgm:cxn modelId="{F8E3107D-E6F2-4207-8A22-F4928BEE3DCD}" srcId="{EB38CA05-BB2A-42E0-88E7-AE59CF6C156A}" destId="{7EF3DDC2-9D2D-43F4-A4DC-D48CD44816F6}" srcOrd="0" destOrd="0" parTransId="{A15F749C-00A8-485E-A1E0-B576C6831F98}" sibTransId="{C9718C98-C0E4-4542-AD82-DA9444A4438E}"/>
    <dgm:cxn modelId="{335BE422-8B11-49BD-AF46-C7B8616D6BB5}" type="presOf" srcId="{7EF3DDC2-9D2D-43F4-A4DC-D48CD44816F6}" destId="{A68591DB-E217-4473-9E04-F7CE81797F81}" srcOrd="0" destOrd="0" presId="urn:microsoft.com/office/officeart/2005/8/layout/bList2"/>
    <dgm:cxn modelId="{A3DD8DEC-2EE5-4F7A-87B7-94FCB9909CF6}" srcId="{7EF3DDC2-9D2D-43F4-A4DC-D48CD44816F6}" destId="{CDD89356-06A0-47CF-91DA-9AD0FE0EE877}" srcOrd="0" destOrd="0" parTransId="{30113688-26F7-4796-BE99-6E1DF5098CB7}" sibTransId="{F08D2E44-6861-4AC6-97CD-087EA96B95DA}"/>
    <dgm:cxn modelId="{6C54DA9C-A14C-4BAA-BD60-BF3897096E9C}" type="presOf" srcId="{6324035C-5393-42F1-8967-B926798F8407}" destId="{B7E4ED72-5C58-469D-BD64-4BA4B7DC0EED}" srcOrd="0" destOrd="0" presId="urn:microsoft.com/office/officeart/2005/8/layout/bList2"/>
    <dgm:cxn modelId="{AB273959-B6DF-483A-8B0F-2C4C4E5B086D}" type="presOf" srcId="{C9718C98-C0E4-4542-AD82-DA9444A4438E}" destId="{535B84D9-F94B-4E04-93D8-16602F65D35E}" srcOrd="0" destOrd="0" presId="urn:microsoft.com/office/officeart/2005/8/layout/bList2"/>
    <dgm:cxn modelId="{55581C8D-4209-493E-92D4-28AD431F0333}" type="presOf" srcId="{0CEFB4BD-700B-42C7-A251-421879BC9498}" destId="{9F384307-67C9-4656-B735-D6BFF69F5F18}" srcOrd="0" destOrd="1" presId="urn:microsoft.com/office/officeart/2005/8/layout/bList2"/>
    <dgm:cxn modelId="{68829212-41BD-4755-B0F5-B0A0B3141236}" srcId="{7EF3DDC2-9D2D-43F4-A4DC-D48CD44816F6}" destId="{A7883AD2-88E1-423D-AB2F-E6074B0536FB}" srcOrd="1" destOrd="0" parTransId="{3B596504-B5E0-46EE-8E7D-12E190BE136B}" sibTransId="{90D6122C-49A4-4C0A-8A44-C73D7C6074B8}"/>
    <dgm:cxn modelId="{5D76AD77-8F5B-4B07-B7E9-B2FBF07FF860}" type="presOf" srcId="{74BA8200-7B64-4A13-BAA1-42491FAAD80B}" destId="{DC0FD2C3-631F-4BCE-9DFA-A2F6107A25B0}" srcOrd="0" destOrd="1" presId="urn:microsoft.com/office/officeart/2005/8/layout/bList2"/>
    <dgm:cxn modelId="{89A190C8-265C-4908-A12F-09F425C37AC3}" type="presOf" srcId="{0DD31747-CFC4-450A-A96A-AA35E26E4771}" destId="{9F384307-67C9-4656-B735-D6BFF69F5F18}" srcOrd="0" destOrd="0" presId="urn:microsoft.com/office/officeart/2005/8/layout/bList2"/>
    <dgm:cxn modelId="{4D019C7F-9007-4F9B-9D2D-A6EA47DEA727}" type="presOf" srcId="{CDD89356-06A0-47CF-91DA-9AD0FE0EE877}" destId="{137CB00D-E790-4F7C-8FC5-D5601EFA82D2}" srcOrd="0" destOrd="0" presId="urn:microsoft.com/office/officeart/2005/8/layout/bList2"/>
    <dgm:cxn modelId="{1940DA13-329F-4E65-8FF7-2CBE936C2999}" srcId="{EB38CA05-BB2A-42E0-88E7-AE59CF6C156A}" destId="{833AFDC4-C31E-4DA0-AC1D-510D765FB564}" srcOrd="1" destOrd="0" parTransId="{3CB585ED-5AF5-47EE-8782-8D49E45C4272}" sibTransId="{6324035C-5393-42F1-8967-B926798F8407}"/>
    <dgm:cxn modelId="{E7CBD296-2F45-4C74-ACCD-DCA3542E4E68}" srcId="{EB38CA05-BB2A-42E0-88E7-AE59CF6C156A}" destId="{30A3C595-9DFF-412D-9407-292BB2AE05EE}" srcOrd="2" destOrd="0" parTransId="{8C1EEDED-76E6-4252-A71C-91ED7CF44AF2}" sibTransId="{8D5A8C2D-3407-4495-A3DC-67793FFDC95A}"/>
    <dgm:cxn modelId="{4862EBFD-2E9C-4D6B-8060-58C52863730F}" type="presOf" srcId="{833AFDC4-C31E-4DA0-AC1D-510D765FB564}" destId="{1D886D26-FD76-4FA7-9DA9-A069821EC565}" srcOrd="1" destOrd="0" presId="urn:microsoft.com/office/officeart/2005/8/layout/bList2"/>
    <dgm:cxn modelId="{A29D37FA-20FD-4253-807E-EED1439C9971}" type="presOf" srcId="{6DF985BC-F345-4182-BB4D-61409E31E830}" destId="{DC0FD2C3-631F-4BCE-9DFA-A2F6107A25B0}" srcOrd="0" destOrd="0" presId="urn:microsoft.com/office/officeart/2005/8/layout/bList2"/>
    <dgm:cxn modelId="{B595E7B9-B5C7-4094-8512-2F67FD7C0C86}" srcId="{30A3C595-9DFF-412D-9407-292BB2AE05EE}" destId="{6DF985BC-F345-4182-BB4D-61409E31E830}" srcOrd="0" destOrd="0" parTransId="{7C840471-6AF2-4076-B615-E683C8EF174D}" sibTransId="{C1B7C9F7-5676-4F49-8587-6DD90FBE76E1}"/>
    <dgm:cxn modelId="{325F6553-C76E-48FB-A842-22DA843B8A7A}" type="presOf" srcId="{833AFDC4-C31E-4DA0-AC1D-510D765FB564}" destId="{45A6BF6C-886C-43E4-A036-A44C1BF29EC1}" srcOrd="0" destOrd="0" presId="urn:microsoft.com/office/officeart/2005/8/layout/bList2"/>
    <dgm:cxn modelId="{3D6456FD-D269-49B4-9F2D-69FC955C1F08}" type="presOf" srcId="{A7883AD2-88E1-423D-AB2F-E6074B0536FB}" destId="{137CB00D-E790-4F7C-8FC5-D5601EFA82D2}" srcOrd="0" destOrd="1" presId="urn:microsoft.com/office/officeart/2005/8/layout/bList2"/>
    <dgm:cxn modelId="{E454E763-A30E-4365-AD3C-8C6959B1917A}" type="presOf" srcId="{EB38CA05-BB2A-42E0-88E7-AE59CF6C156A}" destId="{8A2B2017-0465-4AAE-A921-58B4A659F74F}" srcOrd="0" destOrd="0" presId="urn:microsoft.com/office/officeart/2005/8/layout/bList2"/>
    <dgm:cxn modelId="{FECADC48-903B-477B-83EE-6C63BDB56544}" srcId="{833AFDC4-C31E-4DA0-AC1D-510D765FB564}" destId="{0CEFB4BD-700B-42C7-A251-421879BC9498}" srcOrd="1" destOrd="0" parTransId="{3582E9E2-9D8E-4FDA-9072-ADF458F726D5}" sibTransId="{A2E73F19-663D-42C5-8843-89531BE5E80F}"/>
    <dgm:cxn modelId="{BCB8141B-4F4E-49C7-83C7-83715D23A1E0}" type="presParOf" srcId="{8A2B2017-0465-4AAE-A921-58B4A659F74F}" destId="{8C58A7F4-A3CD-453D-B4E9-2007DADEB1B7}" srcOrd="0" destOrd="0" presId="urn:microsoft.com/office/officeart/2005/8/layout/bList2"/>
    <dgm:cxn modelId="{4448EAC1-33F2-4443-8E0D-7F3593CAF203}" type="presParOf" srcId="{8C58A7F4-A3CD-453D-B4E9-2007DADEB1B7}" destId="{137CB00D-E790-4F7C-8FC5-D5601EFA82D2}" srcOrd="0" destOrd="0" presId="urn:microsoft.com/office/officeart/2005/8/layout/bList2"/>
    <dgm:cxn modelId="{99200D0C-3AB2-4864-A2A2-67163D8103B6}" type="presParOf" srcId="{8C58A7F4-A3CD-453D-B4E9-2007DADEB1B7}" destId="{A68591DB-E217-4473-9E04-F7CE81797F81}" srcOrd="1" destOrd="0" presId="urn:microsoft.com/office/officeart/2005/8/layout/bList2"/>
    <dgm:cxn modelId="{606DEB3C-E9B1-4866-97CB-817885570C3E}" type="presParOf" srcId="{8C58A7F4-A3CD-453D-B4E9-2007DADEB1B7}" destId="{EA6D4105-8258-46BF-BB18-A63AABD9A5AA}" srcOrd="2" destOrd="0" presId="urn:microsoft.com/office/officeart/2005/8/layout/bList2"/>
    <dgm:cxn modelId="{8E936F1D-0298-4BB9-890F-4C764321061A}" type="presParOf" srcId="{8C58A7F4-A3CD-453D-B4E9-2007DADEB1B7}" destId="{91D0B430-8B2E-4AE9-AA14-DBAE714570A6}" srcOrd="3" destOrd="0" presId="urn:microsoft.com/office/officeart/2005/8/layout/bList2"/>
    <dgm:cxn modelId="{8655212B-37CF-4ED5-B72F-2B3AE6E8E028}" type="presParOf" srcId="{8A2B2017-0465-4AAE-A921-58B4A659F74F}" destId="{535B84D9-F94B-4E04-93D8-16602F65D35E}" srcOrd="1" destOrd="0" presId="urn:microsoft.com/office/officeart/2005/8/layout/bList2"/>
    <dgm:cxn modelId="{0C866907-17EC-4BF3-92DD-F40F2FEA2AEA}" type="presParOf" srcId="{8A2B2017-0465-4AAE-A921-58B4A659F74F}" destId="{665B7D8E-F178-4154-B3BF-AA5EB71FA619}" srcOrd="2" destOrd="0" presId="urn:microsoft.com/office/officeart/2005/8/layout/bList2"/>
    <dgm:cxn modelId="{C198A08C-1CA9-48B4-B776-D5094A063056}" type="presParOf" srcId="{665B7D8E-F178-4154-B3BF-AA5EB71FA619}" destId="{9F384307-67C9-4656-B735-D6BFF69F5F18}" srcOrd="0" destOrd="0" presId="urn:microsoft.com/office/officeart/2005/8/layout/bList2"/>
    <dgm:cxn modelId="{C0BA7F0B-A3EB-4BA8-81B7-4E84710CC7F6}" type="presParOf" srcId="{665B7D8E-F178-4154-B3BF-AA5EB71FA619}" destId="{45A6BF6C-886C-43E4-A036-A44C1BF29EC1}" srcOrd="1" destOrd="0" presId="urn:microsoft.com/office/officeart/2005/8/layout/bList2"/>
    <dgm:cxn modelId="{2442A361-E3A6-4E42-A5F4-BBF9DF165DE8}" type="presParOf" srcId="{665B7D8E-F178-4154-B3BF-AA5EB71FA619}" destId="{1D886D26-FD76-4FA7-9DA9-A069821EC565}" srcOrd="2" destOrd="0" presId="urn:microsoft.com/office/officeart/2005/8/layout/bList2"/>
    <dgm:cxn modelId="{50F65D20-78D4-439B-9DC3-ED970D4141AA}" type="presParOf" srcId="{665B7D8E-F178-4154-B3BF-AA5EB71FA619}" destId="{FFF7E68F-3488-4A20-9CBD-4C8839622B9C}" srcOrd="3" destOrd="0" presId="urn:microsoft.com/office/officeart/2005/8/layout/bList2"/>
    <dgm:cxn modelId="{4F8FC4FC-B56E-4C09-93DA-9D150F422037}" type="presParOf" srcId="{8A2B2017-0465-4AAE-A921-58B4A659F74F}" destId="{B7E4ED72-5C58-469D-BD64-4BA4B7DC0EED}" srcOrd="3" destOrd="0" presId="urn:microsoft.com/office/officeart/2005/8/layout/bList2"/>
    <dgm:cxn modelId="{B858474A-39F8-48F5-BE0A-07E1E80C3C45}" type="presParOf" srcId="{8A2B2017-0465-4AAE-A921-58B4A659F74F}" destId="{FED2EF78-D2E2-463E-B2C4-086BE4C88CED}" srcOrd="4" destOrd="0" presId="urn:microsoft.com/office/officeart/2005/8/layout/bList2"/>
    <dgm:cxn modelId="{303C6B82-1DBA-4E8A-8FB4-90B1BAF0CFF6}" type="presParOf" srcId="{FED2EF78-D2E2-463E-B2C4-086BE4C88CED}" destId="{DC0FD2C3-631F-4BCE-9DFA-A2F6107A25B0}" srcOrd="0" destOrd="0" presId="urn:microsoft.com/office/officeart/2005/8/layout/bList2"/>
    <dgm:cxn modelId="{BE95B178-C651-4EB6-A815-564A15282D52}" type="presParOf" srcId="{FED2EF78-D2E2-463E-B2C4-086BE4C88CED}" destId="{E9CA89FB-325A-49E4-8432-3DFD114CB4C0}" srcOrd="1" destOrd="0" presId="urn:microsoft.com/office/officeart/2005/8/layout/bList2"/>
    <dgm:cxn modelId="{2D57B2C1-6BBC-4443-9FEC-34A05632A9D0}" type="presParOf" srcId="{FED2EF78-D2E2-463E-B2C4-086BE4C88CED}" destId="{EF6E9818-2784-41BA-B95A-99C1C5EA7B2B}" srcOrd="2" destOrd="0" presId="urn:microsoft.com/office/officeart/2005/8/layout/bList2"/>
    <dgm:cxn modelId="{84FA40B4-A1FC-4047-BD38-3C9A759E1710}" type="presParOf" srcId="{FED2EF78-D2E2-463E-B2C4-086BE4C88CED}" destId="{BD0F9CB1-DE85-41F8-923A-D57F19E260EB}"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05140B-8643-4441-9A5C-FCD8E3BE7A43}" type="doc">
      <dgm:prSet loTypeId="urn:microsoft.com/office/officeart/2009/3/layout/OpposingIdeas" loCatId="relationship" qsTypeId="urn:microsoft.com/office/officeart/2005/8/quickstyle/simple3" qsCatId="simple" csTypeId="urn:microsoft.com/office/officeart/2005/8/colors/accent1_2" csCatId="accent1" phldr="1"/>
      <dgm:spPr/>
      <dgm:t>
        <a:bodyPr/>
        <a:lstStyle/>
        <a:p>
          <a:endParaRPr lang="es-ES"/>
        </a:p>
      </dgm:t>
    </dgm:pt>
    <dgm:pt modelId="{8F5A6E96-5DFC-41FF-9F05-C1E7D7AB3176}">
      <dgm:prSet phldrT="[Texto]"/>
      <dgm:spPr/>
      <dgm:t>
        <a:bodyPr/>
        <a:lstStyle/>
        <a:p>
          <a:r>
            <a:rPr lang="es-ES_tradnl" dirty="0" smtClean="0"/>
            <a:t>Elementos facilitadores </a:t>
          </a:r>
          <a:endParaRPr lang="es-ES" dirty="0"/>
        </a:p>
      </dgm:t>
    </dgm:pt>
    <dgm:pt modelId="{5719BE2C-BF96-4B2D-864F-1731BD326286}" type="parTrans" cxnId="{7085799D-4AB9-4B44-8683-481976900A5B}">
      <dgm:prSet/>
      <dgm:spPr/>
      <dgm:t>
        <a:bodyPr/>
        <a:lstStyle/>
        <a:p>
          <a:endParaRPr lang="es-ES"/>
        </a:p>
      </dgm:t>
    </dgm:pt>
    <dgm:pt modelId="{33529FAD-671C-4881-A6AD-24DCD5F1E5F8}" type="sibTrans" cxnId="{7085799D-4AB9-4B44-8683-481976900A5B}">
      <dgm:prSet/>
      <dgm:spPr/>
      <dgm:t>
        <a:bodyPr/>
        <a:lstStyle/>
        <a:p>
          <a:endParaRPr lang="es-ES"/>
        </a:p>
      </dgm:t>
    </dgm:pt>
    <dgm:pt modelId="{89482BCC-BDA9-4418-9B7F-6515645DA85B}">
      <dgm:prSet phldrT="[Texto]"/>
      <dgm:spPr/>
      <dgm:t>
        <a:bodyPr/>
        <a:lstStyle/>
        <a:p>
          <a:r>
            <a:rPr lang="es-ES_tradnl" dirty="0" smtClean="0"/>
            <a:t>- Personalización de la atención e individualización del tratamiento</a:t>
          </a:r>
          <a:endParaRPr lang="es-ES" dirty="0"/>
        </a:p>
      </dgm:t>
    </dgm:pt>
    <dgm:pt modelId="{779D2580-304D-4E79-A1FD-9194D7636CA4}" type="parTrans" cxnId="{E63CB3F3-217D-41E7-B27D-5E666CF2A625}">
      <dgm:prSet/>
      <dgm:spPr/>
      <dgm:t>
        <a:bodyPr/>
        <a:lstStyle/>
        <a:p>
          <a:endParaRPr lang="es-ES"/>
        </a:p>
      </dgm:t>
    </dgm:pt>
    <dgm:pt modelId="{ABE3959D-4DAA-47D5-903B-D61EAFBECF18}" type="sibTrans" cxnId="{E63CB3F3-217D-41E7-B27D-5E666CF2A625}">
      <dgm:prSet/>
      <dgm:spPr/>
      <dgm:t>
        <a:bodyPr/>
        <a:lstStyle/>
        <a:p>
          <a:endParaRPr lang="es-ES"/>
        </a:p>
      </dgm:t>
    </dgm:pt>
    <dgm:pt modelId="{D35FE148-A280-41C0-87DB-AED1F9322923}">
      <dgm:prSet phldrT="[Texto]"/>
      <dgm:spPr/>
      <dgm:t>
        <a:bodyPr/>
        <a:lstStyle/>
        <a:p>
          <a:r>
            <a:rPr lang="es-ES_tradnl" dirty="0" smtClean="0"/>
            <a:t>Barreras</a:t>
          </a:r>
          <a:endParaRPr lang="es-ES" dirty="0"/>
        </a:p>
      </dgm:t>
    </dgm:pt>
    <dgm:pt modelId="{4A96D2A4-D8D5-49C9-B56C-563EC9DFC80A}" type="parTrans" cxnId="{923B2A32-A9DD-4A88-8E6E-BC0BFC1F58FD}">
      <dgm:prSet/>
      <dgm:spPr/>
      <dgm:t>
        <a:bodyPr/>
        <a:lstStyle/>
        <a:p>
          <a:endParaRPr lang="es-ES"/>
        </a:p>
      </dgm:t>
    </dgm:pt>
    <dgm:pt modelId="{9BFD0DA7-6BA6-41D5-B7F8-1984951AD113}" type="sibTrans" cxnId="{923B2A32-A9DD-4A88-8E6E-BC0BFC1F58FD}">
      <dgm:prSet/>
      <dgm:spPr/>
      <dgm:t>
        <a:bodyPr/>
        <a:lstStyle/>
        <a:p>
          <a:endParaRPr lang="es-ES"/>
        </a:p>
      </dgm:t>
    </dgm:pt>
    <dgm:pt modelId="{70F5DF58-B9DB-4132-81AA-E8C464532F52}">
      <dgm:prSet phldrT="[Texto]"/>
      <dgm:spPr/>
      <dgm:t>
        <a:bodyPr/>
        <a:lstStyle/>
        <a:p>
          <a:r>
            <a:rPr lang="es-ES_tradnl" dirty="0" smtClean="0"/>
            <a:t>- Difusión ocasional de información</a:t>
          </a:r>
          <a:endParaRPr lang="es-ES" dirty="0"/>
        </a:p>
      </dgm:t>
    </dgm:pt>
    <dgm:pt modelId="{A5F9C767-FAEC-447B-B63C-99F694B26232}" type="parTrans" cxnId="{69088EAD-1A29-4A72-9A9E-FD51C959CB97}">
      <dgm:prSet/>
      <dgm:spPr/>
      <dgm:t>
        <a:bodyPr/>
        <a:lstStyle/>
        <a:p>
          <a:endParaRPr lang="es-ES"/>
        </a:p>
      </dgm:t>
    </dgm:pt>
    <dgm:pt modelId="{AE03D39A-4B8E-44BB-A70E-C68E5D9FFEE5}" type="sibTrans" cxnId="{69088EAD-1A29-4A72-9A9E-FD51C959CB97}">
      <dgm:prSet/>
      <dgm:spPr/>
      <dgm:t>
        <a:bodyPr/>
        <a:lstStyle/>
        <a:p>
          <a:endParaRPr lang="es-ES"/>
        </a:p>
      </dgm:t>
    </dgm:pt>
    <dgm:pt modelId="{913BEAE5-80F3-4DF4-AA6D-E6D298B499A9}">
      <dgm:prSet phldrT="[Texto]"/>
      <dgm:spPr/>
      <dgm:t>
        <a:bodyPr/>
        <a:lstStyle/>
        <a:p>
          <a:r>
            <a:rPr lang="es-ES_tradnl" dirty="0" smtClean="0"/>
            <a:t>- Falta de tiempo para dedicar a pacientes en consulta así como a actualización</a:t>
          </a:r>
          <a:endParaRPr lang="es-ES" dirty="0"/>
        </a:p>
      </dgm:t>
    </dgm:pt>
    <dgm:pt modelId="{CD96B5F0-0FF6-411C-ABA1-AF4D3A4274CE}" type="parTrans" cxnId="{7809583C-12BD-46EC-9CEE-A199804FF148}">
      <dgm:prSet/>
      <dgm:spPr/>
      <dgm:t>
        <a:bodyPr/>
        <a:lstStyle/>
        <a:p>
          <a:endParaRPr lang="es-ES"/>
        </a:p>
      </dgm:t>
    </dgm:pt>
    <dgm:pt modelId="{CC20E130-7260-4F2D-BC29-88E5CF2B2E09}" type="sibTrans" cxnId="{7809583C-12BD-46EC-9CEE-A199804FF148}">
      <dgm:prSet/>
      <dgm:spPr/>
      <dgm:t>
        <a:bodyPr/>
        <a:lstStyle/>
        <a:p>
          <a:endParaRPr lang="es-ES"/>
        </a:p>
      </dgm:t>
    </dgm:pt>
    <dgm:pt modelId="{6EFDE1F7-FF25-4E0C-95CE-67BC46B737A7}">
      <dgm:prSet phldrT="[Texto]"/>
      <dgm:spPr/>
      <dgm:t>
        <a:bodyPr/>
        <a:lstStyle/>
        <a:p>
          <a:r>
            <a:rPr lang="es-ES_tradnl" dirty="0" smtClean="0"/>
            <a:t>- Resistencia al cambio, tanto de profesionales como de pacientes (demanda de pacientes)</a:t>
          </a:r>
          <a:endParaRPr lang="es-ES" dirty="0"/>
        </a:p>
      </dgm:t>
    </dgm:pt>
    <dgm:pt modelId="{1FB822CD-A817-4FAC-B0E0-6786F7D6FF33}" type="parTrans" cxnId="{F4F055B3-45AD-4FA3-A078-CDBC115DA569}">
      <dgm:prSet/>
      <dgm:spPr/>
      <dgm:t>
        <a:bodyPr/>
        <a:lstStyle/>
        <a:p>
          <a:endParaRPr lang="es-ES"/>
        </a:p>
      </dgm:t>
    </dgm:pt>
    <dgm:pt modelId="{F7D902E9-F14C-47E6-95F5-8BB7FEAAE6FC}" type="sibTrans" cxnId="{F4F055B3-45AD-4FA3-A078-CDBC115DA569}">
      <dgm:prSet/>
      <dgm:spPr/>
      <dgm:t>
        <a:bodyPr/>
        <a:lstStyle/>
        <a:p>
          <a:endParaRPr lang="es-ES"/>
        </a:p>
      </dgm:t>
    </dgm:pt>
    <dgm:pt modelId="{81FD2536-0A01-49A4-9007-BD88E988FEBC}">
      <dgm:prSet phldrT="[Texto]"/>
      <dgm:spPr/>
      <dgm:t>
        <a:bodyPr/>
        <a:lstStyle/>
        <a:p>
          <a:r>
            <a:rPr lang="es-ES_tradnl" dirty="0" smtClean="0"/>
            <a:t>- Difusión continuada de información</a:t>
          </a:r>
        </a:p>
        <a:p>
          <a:r>
            <a:rPr lang="es-ES_tradnl" dirty="0" smtClean="0"/>
            <a:t>- Difusión de criterios desde Distrito sanitario</a:t>
          </a:r>
          <a:endParaRPr lang="es-ES" dirty="0"/>
        </a:p>
      </dgm:t>
    </dgm:pt>
    <dgm:pt modelId="{71497DCB-97B9-4723-B3CE-F215A0753EF8}" type="parTrans" cxnId="{732558E2-7188-4E02-A0E0-17F63CB1DEC6}">
      <dgm:prSet/>
      <dgm:spPr/>
    </dgm:pt>
    <dgm:pt modelId="{0F696150-57CD-4BAB-B6DE-EC0BCFDA310E}" type="sibTrans" cxnId="{732558E2-7188-4E02-A0E0-17F63CB1DEC6}">
      <dgm:prSet/>
      <dgm:spPr/>
    </dgm:pt>
    <dgm:pt modelId="{4F1725A5-2ED3-49A3-950A-431801274BDF}" type="pres">
      <dgm:prSet presAssocID="{2E05140B-8643-4441-9A5C-FCD8E3BE7A43}" presName="Name0" presStyleCnt="0">
        <dgm:presLayoutVars>
          <dgm:chMax val="2"/>
          <dgm:dir/>
          <dgm:animOne val="branch"/>
          <dgm:animLvl val="lvl"/>
          <dgm:resizeHandles val="exact"/>
        </dgm:presLayoutVars>
      </dgm:prSet>
      <dgm:spPr/>
    </dgm:pt>
    <dgm:pt modelId="{CA8E7B4F-6E55-4EAC-AA2B-299D7D4A89C7}" type="pres">
      <dgm:prSet presAssocID="{2E05140B-8643-4441-9A5C-FCD8E3BE7A43}" presName="Background" presStyleLbl="node1" presStyleIdx="0" presStyleCnt="1"/>
      <dgm:spPr/>
    </dgm:pt>
    <dgm:pt modelId="{7FC28793-30FC-43CA-A516-9565627158CD}" type="pres">
      <dgm:prSet presAssocID="{2E05140B-8643-4441-9A5C-FCD8E3BE7A43}" presName="Divider" presStyleLbl="callout" presStyleIdx="0" presStyleCnt="1"/>
      <dgm:spPr/>
    </dgm:pt>
    <dgm:pt modelId="{79933015-5B7C-42FC-B279-ACBEDD1A1B54}" type="pres">
      <dgm:prSet presAssocID="{2E05140B-8643-4441-9A5C-FCD8E3BE7A43}" presName="ChildText1" presStyleLbl="revTx" presStyleIdx="0" presStyleCnt="0">
        <dgm:presLayoutVars>
          <dgm:chMax val="0"/>
          <dgm:chPref val="0"/>
          <dgm:bulletEnabled val="1"/>
        </dgm:presLayoutVars>
      </dgm:prSet>
      <dgm:spPr/>
      <dgm:t>
        <a:bodyPr/>
        <a:lstStyle/>
        <a:p>
          <a:endParaRPr lang="es-ES"/>
        </a:p>
      </dgm:t>
    </dgm:pt>
    <dgm:pt modelId="{8CA1937D-FC81-4253-8C6A-1D3B44ED8069}" type="pres">
      <dgm:prSet presAssocID="{2E05140B-8643-4441-9A5C-FCD8E3BE7A43}" presName="ChildText2" presStyleLbl="revTx" presStyleIdx="0" presStyleCnt="0">
        <dgm:presLayoutVars>
          <dgm:chMax val="0"/>
          <dgm:chPref val="0"/>
          <dgm:bulletEnabled val="1"/>
        </dgm:presLayoutVars>
      </dgm:prSet>
      <dgm:spPr/>
      <dgm:t>
        <a:bodyPr/>
        <a:lstStyle/>
        <a:p>
          <a:endParaRPr lang="es-ES"/>
        </a:p>
      </dgm:t>
    </dgm:pt>
    <dgm:pt modelId="{0F0D85CA-7E16-47D1-BE22-4684EE3375E2}" type="pres">
      <dgm:prSet presAssocID="{2E05140B-8643-4441-9A5C-FCD8E3BE7A43}" presName="ParentText1" presStyleLbl="revTx" presStyleIdx="0" presStyleCnt="0">
        <dgm:presLayoutVars>
          <dgm:chMax val="1"/>
          <dgm:chPref val="1"/>
        </dgm:presLayoutVars>
      </dgm:prSet>
      <dgm:spPr/>
      <dgm:t>
        <a:bodyPr/>
        <a:lstStyle/>
        <a:p>
          <a:endParaRPr lang="es-ES"/>
        </a:p>
      </dgm:t>
    </dgm:pt>
    <dgm:pt modelId="{F7A6BE10-4475-4A17-90CF-505D05AE0B44}" type="pres">
      <dgm:prSet presAssocID="{2E05140B-8643-4441-9A5C-FCD8E3BE7A43}" presName="ParentShape1" presStyleLbl="alignImgPlace1" presStyleIdx="0" presStyleCnt="2">
        <dgm:presLayoutVars/>
      </dgm:prSet>
      <dgm:spPr/>
      <dgm:t>
        <a:bodyPr/>
        <a:lstStyle/>
        <a:p>
          <a:endParaRPr lang="es-ES"/>
        </a:p>
      </dgm:t>
    </dgm:pt>
    <dgm:pt modelId="{3F81963B-5436-42B1-A65C-7C8178797F8A}" type="pres">
      <dgm:prSet presAssocID="{2E05140B-8643-4441-9A5C-FCD8E3BE7A43}" presName="ParentText2" presStyleLbl="revTx" presStyleIdx="0" presStyleCnt="0">
        <dgm:presLayoutVars>
          <dgm:chMax val="1"/>
          <dgm:chPref val="1"/>
        </dgm:presLayoutVars>
      </dgm:prSet>
      <dgm:spPr/>
    </dgm:pt>
    <dgm:pt modelId="{BD1D1985-A0BA-4B59-B134-C558A0965558}" type="pres">
      <dgm:prSet presAssocID="{2E05140B-8643-4441-9A5C-FCD8E3BE7A43}" presName="ParentShape2" presStyleLbl="alignImgPlace1" presStyleIdx="1" presStyleCnt="2">
        <dgm:presLayoutVars/>
      </dgm:prSet>
      <dgm:spPr/>
    </dgm:pt>
  </dgm:ptLst>
  <dgm:cxnLst>
    <dgm:cxn modelId="{8CBF13B3-33D7-4C5C-AE61-6E9C2E4EF04E}" type="presOf" srcId="{81FD2536-0A01-49A4-9007-BD88E988FEBC}" destId="{79933015-5B7C-42FC-B279-ACBEDD1A1B54}" srcOrd="0" destOrd="1" presId="urn:microsoft.com/office/officeart/2009/3/layout/OpposingIdeas"/>
    <dgm:cxn modelId="{E63CB3F3-217D-41E7-B27D-5E666CF2A625}" srcId="{8F5A6E96-5DFC-41FF-9F05-C1E7D7AB3176}" destId="{89482BCC-BDA9-4418-9B7F-6515645DA85B}" srcOrd="0" destOrd="0" parTransId="{779D2580-304D-4E79-A1FD-9194D7636CA4}" sibTransId="{ABE3959D-4DAA-47D5-903B-D61EAFBECF18}"/>
    <dgm:cxn modelId="{4DD9B6CB-F7E7-47DF-9602-878E36292B48}" type="presOf" srcId="{2E05140B-8643-4441-9A5C-FCD8E3BE7A43}" destId="{4F1725A5-2ED3-49A3-950A-431801274BDF}" srcOrd="0" destOrd="0" presId="urn:microsoft.com/office/officeart/2009/3/layout/OpposingIdeas"/>
    <dgm:cxn modelId="{F4F055B3-45AD-4FA3-A078-CDBC115DA569}" srcId="{D35FE148-A280-41C0-87DB-AED1F9322923}" destId="{6EFDE1F7-FF25-4E0C-95CE-67BC46B737A7}" srcOrd="2" destOrd="0" parTransId="{1FB822CD-A817-4FAC-B0E0-6786F7D6FF33}" sibTransId="{F7D902E9-F14C-47E6-95F5-8BB7FEAAE6FC}"/>
    <dgm:cxn modelId="{B3EA68EF-031E-49B5-921B-740A3385FB74}" type="presOf" srcId="{D35FE148-A280-41C0-87DB-AED1F9322923}" destId="{3F81963B-5436-42B1-A65C-7C8178797F8A}" srcOrd="0" destOrd="0" presId="urn:microsoft.com/office/officeart/2009/3/layout/OpposingIdeas"/>
    <dgm:cxn modelId="{732558E2-7188-4E02-A0E0-17F63CB1DEC6}" srcId="{8F5A6E96-5DFC-41FF-9F05-C1E7D7AB3176}" destId="{81FD2536-0A01-49A4-9007-BD88E988FEBC}" srcOrd="1" destOrd="0" parTransId="{71497DCB-97B9-4723-B3CE-F215A0753EF8}" sibTransId="{0F696150-57CD-4BAB-B6DE-EC0BCFDA310E}"/>
    <dgm:cxn modelId="{B9C50110-9144-4159-ABAD-DB817B50EB8E}" type="presOf" srcId="{913BEAE5-80F3-4DF4-AA6D-E6D298B499A9}" destId="{8CA1937D-FC81-4253-8C6A-1D3B44ED8069}" srcOrd="0" destOrd="1" presId="urn:microsoft.com/office/officeart/2009/3/layout/OpposingIdeas"/>
    <dgm:cxn modelId="{8A080392-0649-4D6E-B270-9C87FE601A9D}" type="presOf" srcId="{6EFDE1F7-FF25-4E0C-95CE-67BC46B737A7}" destId="{8CA1937D-FC81-4253-8C6A-1D3B44ED8069}" srcOrd="0" destOrd="2" presId="urn:microsoft.com/office/officeart/2009/3/layout/OpposingIdeas"/>
    <dgm:cxn modelId="{A004BD46-D21B-46BE-82DE-C904FFB9B29B}" type="presOf" srcId="{D35FE148-A280-41C0-87DB-AED1F9322923}" destId="{BD1D1985-A0BA-4B59-B134-C558A0965558}" srcOrd="1" destOrd="0" presId="urn:microsoft.com/office/officeart/2009/3/layout/OpposingIdeas"/>
    <dgm:cxn modelId="{923B2A32-A9DD-4A88-8E6E-BC0BFC1F58FD}" srcId="{2E05140B-8643-4441-9A5C-FCD8E3BE7A43}" destId="{D35FE148-A280-41C0-87DB-AED1F9322923}" srcOrd="1" destOrd="0" parTransId="{4A96D2A4-D8D5-49C9-B56C-563EC9DFC80A}" sibTransId="{9BFD0DA7-6BA6-41D5-B7F8-1984951AD113}"/>
    <dgm:cxn modelId="{7085799D-4AB9-4B44-8683-481976900A5B}" srcId="{2E05140B-8643-4441-9A5C-FCD8E3BE7A43}" destId="{8F5A6E96-5DFC-41FF-9F05-C1E7D7AB3176}" srcOrd="0" destOrd="0" parTransId="{5719BE2C-BF96-4B2D-864F-1731BD326286}" sibTransId="{33529FAD-671C-4881-A6AD-24DCD5F1E5F8}"/>
    <dgm:cxn modelId="{58C9B06B-B09E-47DA-AB47-752B3AE6325E}" type="presOf" srcId="{70F5DF58-B9DB-4132-81AA-E8C464532F52}" destId="{8CA1937D-FC81-4253-8C6A-1D3B44ED8069}" srcOrd="0" destOrd="0" presId="urn:microsoft.com/office/officeart/2009/3/layout/OpposingIdeas"/>
    <dgm:cxn modelId="{69088EAD-1A29-4A72-9A9E-FD51C959CB97}" srcId="{D35FE148-A280-41C0-87DB-AED1F9322923}" destId="{70F5DF58-B9DB-4132-81AA-E8C464532F52}" srcOrd="0" destOrd="0" parTransId="{A5F9C767-FAEC-447B-B63C-99F694B26232}" sibTransId="{AE03D39A-4B8E-44BB-A70E-C68E5D9FFEE5}"/>
    <dgm:cxn modelId="{181894FA-DE7E-4A8B-9030-264DCD348A25}" type="presOf" srcId="{89482BCC-BDA9-4418-9B7F-6515645DA85B}" destId="{79933015-5B7C-42FC-B279-ACBEDD1A1B54}" srcOrd="0" destOrd="0" presId="urn:microsoft.com/office/officeart/2009/3/layout/OpposingIdeas"/>
    <dgm:cxn modelId="{7809583C-12BD-46EC-9CEE-A199804FF148}" srcId="{D35FE148-A280-41C0-87DB-AED1F9322923}" destId="{913BEAE5-80F3-4DF4-AA6D-E6D298B499A9}" srcOrd="1" destOrd="0" parTransId="{CD96B5F0-0FF6-411C-ABA1-AF4D3A4274CE}" sibTransId="{CC20E130-7260-4F2D-BC29-88E5CF2B2E09}"/>
    <dgm:cxn modelId="{2AB8C87C-09FB-4A36-A9B0-3E81CF59DA4A}" type="presOf" srcId="{8F5A6E96-5DFC-41FF-9F05-C1E7D7AB3176}" destId="{0F0D85CA-7E16-47D1-BE22-4684EE3375E2}" srcOrd="0" destOrd="0" presId="urn:microsoft.com/office/officeart/2009/3/layout/OpposingIdeas"/>
    <dgm:cxn modelId="{D0A1B152-7D29-43AB-827C-C273ADF56449}" type="presOf" srcId="{8F5A6E96-5DFC-41FF-9F05-C1E7D7AB3176}" destId="{F7A6BE10-4475-4A17-90CF-505D05AE0B44}" srcOrd="1" destOrd="0" presId="urn:microsoft.com/office/officeart/2009/3/layout/OpposingIdeas"/>
    <dgm:cxn modelId="{E8409FE7-BA5B-4ACC-A77A-2E00D7B39E9F}" type="presParOf" srcId="{4F1725A5-2ED3-49A3-950A-431801274BDF}" destId="{CA8E7B4F-6E55-4EAC-AA2B-299D7D4A89C7}" srcOrd="0" destOrd="0" presId="urn:microsoft.com/office/officeart/2009/3/layout/OpposingIdeas"/>
    <dgm:cxn modelId="{EE648FE0-F63C-49F9-9F00-BFBD3DBD172F}" type="presParOf" srcId="{4F1725A5-2ED3-49A3-950A-431801274BDF}" destId="{7FC28793-30FC-43CA-A516-9565627158CD}" srcOrd="1" destOrd="0" presId="urn:microsoft.com/office/officeart/2009/3/layout/OpposingIdeas"/>
    <dgm:cxn modelId="{E68F6324-4EBE-4D70-8C8F-B89B78C669DF}" type="presParOf" srcId="{4F1725A5-2ED3-49A3-950A-431801274BDF}" destId="{79933015-5B7C-42FC-B279-ACBEDD1A1B54}" srcOrd="2" destOrd="0" presId="urn:microsoft.com/office/officeart/2009/3/layout/OpposingIdeas"/>
    <dgm:cxn modelId="{828DFFE9-DAC8-49C5-B7D1-10654DF48404}" type="presParOf" srcId="{4F1725A5-2ED3-49A3-950A-431801274BDF}" destId="{8CA1937D-FC81-4253-8C6A-1D3B44ED8069}" srcOrd="3" destOrd="0" presId="urn:microsoft.com/office/officeart/2009/3/layout/OpposingIdeas"/>
    <dgm:cxn modelId="{622FA54C-8817-4CA3-91CE-C0445CF526E8}" type="presParOf" srcId="{4F1725A5-2ED3-49A3-950A-431801274BDF}" destId="{0F0D85CA-7E16-47D1-BE22-4684EE3375E2}" srcOrd="4" destOrd="0" presId="urn:microsoft.com/office/officeart/2009/3/layout/OpposingIdeas"/>
    <dgm:cxn modelId="{498D46E0-2C89-4000-B9CA-AC1634C2EA3D}" type="presParOf" srcId="{4F1725A5-2ED3-49A3-950A-431801274BDF}" destId="{F7A6BE10-4475-4A17-90CF-505D05AE0B44}" srcOrd="5" destOrd="0" presId="urn:microsoft.com/office/officeart/2009/3/layout/OpposingIdeas"/>
    <dgm:cxn modelId="{F31C4EE2-46F0-40F6-B5E0-53EEDD67FA98}" type="presParOf" srcId="{4F1725A5-2ED3-49A3-950A-431801274BDF}" destId="{3F81963B-5436-42B1-A65C-7C8178797F8A}" srcOrd="6" destOrd="0" presId="urn:microsoft.com/office/officeart/2009/3/layout/OpposingIdeas"/>
    <dgm:cxn modelId="{E884EE0E-BB2E-404D-BD88-0004F78965E5}" type="presParOf" srcId="{4F1725A5-2ED3-49A3-950A-431801274BDF}" destId="{BD1D1985-A0BA-4B59-B134-C558A0965558}"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FAC08-A965-43F1-B9DC-4B693BA39605}">
      <dsp:nvSpPr>
        <dsp:cNvPr id="0" name=""/>
        <dsp:cNvSpPr/>
      </dsp:nvSpPr>
      <dsp:spPr>
        <a:xfrm rot="5400000">
          <a:off x="3621405" y="-1293891"/>
          <a:ext cx="1047750" cy="39014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S_tradnl" sz="1800" kern="1200" dirty="0" smtClean="0"/>
            <a:t>Conocimiento recomendaciones</a:t>
          </a:r>
          <a:endParaRPr lang="es-ES" sz="1800" kern="1200" dirty="0"/>
        </a:p>
        <a:p>
          <a:pPr marL="171450" lvl="1" indent="-171450" algn="l" defTabSz="800100">
            <a:lnSpc>
              <a:spcPct val="90000"/>
            </a:lnSpc>
            <a:spcBef>
              <a:spcPct val="0"/>
            </a:spcBef>
            <a:spcAft>
              <a:spcPct val="15000"/>
            </a:spcAft>
            <a:buChar char="••"/>
          </a:pPr>
          <a:r>
            <a:rPr lang="es-ES_tradnl" sz="1800" kern="1200" dirty="0" smtClean="0"/>
            <a:t>Criterios del sistema</a:t>
          </a:r>
          <a:endParaRPr lang="es-ES" sz="1800" kern="1200" dirty="0"/>
        </a:p>
        <a:p>
          <a:pPr marL="171450" lvl="1" indent="-171450" algn="l" defTabSz="800100">
            <a:lnSpc>
              <a:spcPct val="90000"/>
            </a:lnSpc>
            <a:spcBef>
              <a:spcPct val="0"/>
            </a:spcBef>
            <a:spcAft>
              <a:spcPct val="15000"/>
            </a:spcAft>
            <a:buChar char="••"/>
          </a:pPr>
          <a:r>
            <a:rPr lang="es-ES_tradnl" sz="1800" kern="1200" dirty="0" smtClean="0"/>
            <a:t>Situación actual</a:t>
          </a:r>
          <a:endParaRPr lang="es-ES" sz="1800" kern="1200" dirty="0"/>
        </a:p>
      </dsp:txBody>
      <dsp:txXfrm rot="-5400000">
        <a:off x="2194561" y="184100"/>
        <a:ext cx="3850293" cy="945456"/>
      </dsp:txXfrm>
    </dsp:sp>
    <dsp:sp modelId="{024EF61A-A2D2-409A-BE52-CCD4F783AB25}">
      <dsp:nvSpPr>
        <dsp:cNvPr id="0" name=""/>
        <dsp:cNvSpPr/>
      </dsp:nvSpPr>
      <dsp:spPr>
        <a:xfrm>
          <a:off x="0" y="1984"/>
          <a:ext cx="2194560" cy="13096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_tradnl" sz="2500" kern="1200" dirty="0" smtClean="0"/>
            <a:t>Prescripción de tiras reactivas</a:t>
          </a:r>
          <a:endParaRPr lang="es-ES" sz="2500" kern="1200" dirty="0"/>
        </a:p>
      </dsp:txBody>
      <dsp:txXfrm>
        <a:off x="63934" y="65918"/>
        <a:ext cx="2066692" cy="1181819"/>
      </dsp:txXfrm>
    </dsp:sp>
    <dsp:sp modelId="{A6B90CC5-FD5B-41F8-8060-BE3A76AA0A42}">
      <dsp:nvSpPr>
        <dsp:cNvPr id="0" name=""/>
        <dsp:cNvSpPr/>
      </dsp:nvSpPr>
      <dsp:spPr>
        <a:xfrm rot="5400000">
          <a:off x="3621405" y="81279"/>
          <a:ext cx="1047750" cy="39014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S_tradnl" sz="1800" kern="1200" dirty="0" smtClean="0"/>
            <a:t>Ligadas al sistema sanitario/ centro/ profesionales</a:t>
          </a:r>
          <a:endParaRPr lang="es-ES" sz="1800" kern="1200" dirty="0"/>
        </a:p>
        <a:p>
          <a:pPr marL="171450" lvl="1" indent="-171450" algn="l" defTabSz="800100">
            <a:lnSpc>
              <a:spcPct val="90000"/>
            </a:lnSpc>
            <a:spcBef>
              <a:spcPct val="0"/>
            </a:spcBef>
            <a:spcAft>
              <a:spcPct val="15000"/>
            </a:spcAft>
            <a:buChar char="••"/>
          </a:pPr>
          <a:r>
            <a:rPr lang="es-ES_tradnl" sz="1800" kern="1200" dirty="0" smtClean="0"/>
            <a:t>Pacientes</a:t>
          </a:r>
          <a:endParaRPr lang="es-ES" sz="1800" kern="1200" dirty="0"/>
        </a:p>
      </dsp:txBody>
      <dsp:txXfrm rot="-5400000">
        <a:off x="2194561" y="1559271"/>
        <a:ext cx="3850293" cy="945456"/>
      </dsp:txXfrm>
    </dsp:sp>
    <dsp:sp modelId="{2595E681-9181-4DA0-AEF5-7EFB2EDECF60}">
      <dsp:nvSpPr>
        <dsp:cNvPr id="0" name=""/>
        <dsp:cNvSpPr/>
      </dsp:nvSpPr>
      <dsp:spPr>
        <a:xfrm>
          <a:off x="0" y="1377156"/>
          <a:ext cx="2194560" cy="13096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_tradnl" sz="2500" kern="1200" dirty="0" smtClean="0"/>
            <a:t>Barreras identificadas</a:t>
          </a:r>
          <a:endParaRPr lang="es-ES" sz="2500" kern="1200" dirty="0"/>
        </a:p>
      </dsp:txBody>
      <dsp:txXfrm>
        <a:off x="63934" y="1441090"/>
        <a:ext cx="2066692" cy="1181819"/>
      </dsp:txXfrm>
    </dsp:sp>
    <dsp:sp modelId="{67B3DF3C-B7C2-44EF-8465-6D92FC70DAF7}">
      <dsp:nvSpPr>
        <dsp:cNvPr id="0" name=""/>
        <dsp:cNvSpPr/>
      </dsp:nvSpPr>
      <dsp:spPr>
        <a:xfrm rot="5400000">
          <a:off x="3621405" y="1456451"/>
          <a:ext cx="1047750" cy="390144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S_tradnl" sz="1800" kern="1200" dirty="0" smtClean="0"/>
            <a:t>Ligadas al sistema sanitario/ centro/ profesionales</a:t>
          </a:r>
          <a:endParaRPr lang="es-ES" sz="1800" kern="1200" dirty="0"/>
        </a:p>
        <a:p>
          <a:pPr marL="171450" lvl="1" indent="-171450" algn="l" defTabSz="800100">
            <a:lnSpc>
              <a:spcPct val="90000"/>
            </a:lnSpc>
            <a:spcBef>
              <a:spcPct val="0"/>
            </a:spcBef>
            <a:spcAft>
              <a:spcPct val="15000"/>
            </a:spcAft>
            <a:buChar char="••"/>
          </a:pPr>
          <a:r>
            <a:rPr lang="es-ES_tradnl" sz="1800" kern="1200" smtClean="0"/>
            <a:t>Pacientes</a:t>
          </a:r>
          <a:endParaRPr lang="es-ES" sz="1800" kern="1200" dirty="0"/>
        </a:p>
      </dsp:txBody>
      <dsp:txXfrm rot="-5400000">
        <a:off x="2194561" y="2934443"/>
        <a:ext cx="3850293" cy="945456"/>
      </dsp:txXfrm>
    </dsp:sp>
    <dsp:sp modelId="{387EE47D-542D-42DF-AB89-38A2618BDB2F}">
      <dsp:nvSpPr>
        <dsp:cNvPr id="0" name=""/>
        <dsp:cNvSpPr/>
      </dsp:nvSpPr>
      <dsp:spPr>
        <a:xfrm>
          <a:off x="0" y="2752328"/>
          <a:ext cx="2194560" cy="13096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_tradnl" sz="2500" kern="1200" dirty="0" smtClean="0"/>
            <a:t>Elementos facilitadores</a:t>
          </a:r>
          <a:endParaRPr lang="es-ES" sz="2500" kern="1200" dirty="0"/>
        </a:p>
      </dsp:txBody>
      <dsp:txXfrm>
        <a:off x="63934" y="2816262"/>
        <a:ext cx="2066692" cy="1181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67FAD-E2DE-4C9D-A38D-9071365A0FD3}">
      <dsp:nvSpPr>
        <dsp:cNvPr id="0" name=""/>
        <dsp:cNvSpPr/>
      </dsp:nvSpPr>
      <dsp:spPr>
        <a:xfrm>
          <a:off x="0" y="33457"/>
          <a:ext cx="4928839" cy="100383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b="1" kern="1200" dirty="0" smtClean="0"/>
            <a:t>691755 personas tarjetas activas</a:t>
          </a:r>
          <a:endParaRPr lang="es-ES" sz="1800" b="1" kern="1200" dirty="0"/>
        </a:p>
      </dsp:txBody>
      <dsp:txXfrm>
        <a:off x="29401" y="62858"/>
        <a:ext cx="3845628" cy="945028"/>
      </dsp:txXfrm>
    </dsp:sp>
    <dsp:sp modelId="{BDA4AA63-8A8C-4C0E-B7A1-1C0371FB2665}">
      <dsp:nvSpPr>
        <dsp:cNvPr id="0" name=""/>
        <dsp:cNvSpPr/>
      </dsp:nvSpPr>
      <dsp:spPr>
        <a:xfrm>
          <a:off x="434897" y="1171135"/>
          <a:ext cx="4928839" cy="100383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9415 personas tienen prescrita la </a:t>
          </a:r>
          <a:r>
            <a:rPr lang="es-ES" sz="1800" kern="1200" dirty="0" smtClean="0"/>
            <a:t>Monitorización Ambulatoria Glucosa Capilar (MAGC)</a:t>
          </a:r>
          <a:endParaRPr lang="es-ES" sz="1800" kern="1200" dirty="0"/>
        </a:p>
      </dsp:txBody>
      <dsp:txXfrm>
        <a:off x="464298" y="1200536"/>
        <a:ext cx="3782650" cy="945028"/>
      </dsp:txXfrm>
    </dsp:sp>
    <dsp:sp modelId="{029E180A-336B-4764-8D7C-EC2E1B18149D}">
      <dsp:nvSpPr>
        <dsp:cNvPr id="0" name=""/>
        <dsp:cNvSpPr/>
      </dsp:nvSpPr>
      <dsp:spPr>
        <a:xfrm>
          <a:off x="869795" y="2342271"/>
          <a:ext cx="4928839" cy="100383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1275 personas recibe antidiabéticos orales no hipoglucemiantes (sin insulina asociada) </a:t>
          </a:r>
          <a:endParaRPr lang="es-ES" sz="1800" kern="1200" dirty="0"/>
        </a:p>
      </dsp:txBody>
      <dsp:txXfrm>
        <a:off x="899196" y="2371672"/>
        <a:ext cx="3782650" cy="945028"/>
      </dsp:txXfrm>
    </dsp:sp>
    <dsp:sp modelId="{C85C2F8E-7B70-4275-861C-5F8E20BDA7FA}">
      <dsp:nvSpPr>
        <dsp:cNvPr id="0" name=""/>
        <dsp:cNvSpPr/>
      </dsp:nvSpPr>
      <dsp:spPr>
        <a:xfrm>
          <a:off x="4276349" y="761238"/>
          <a:ext cx="652489" cy="6524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S" sz="4000" kern="1200"/>
        </a:p>
      </dsp:txBody>
      <dsp:txXfrm>
        <a:off x="4423159" y="761238"/>
        <a:ext cx="358869" cy="490998"/>
      </dsp:txXfrm>
    </dsp:sp>
    <dsp:sp modelId="{6A192D85-29DE-4298-8C5A-9515BE5E2ED8}">
      <dsp:nvSpPr>
        <dsp:cNvPr id="0" name=""/>
        <dsp:cNvSpPr/>
      </dsp:nvSpPr>
      <dsp:spPr>
        <a:xfrm>
          <a:off x="4711247" y="1925681"/>
          <a:ext cx="652489" cy="6524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S" sz="4000" kern="1200"/>
        </a:p>
      </dsp:txBody>
      <dsp:txXfrm>
        <a:off x="4858057" y="1925681"/>
        <a:ext cx="358869" cy="490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CB00D-E790-4F7C-8FC5-D5601EFA82D2}">
      <dsp:nvSpPr>
        <dsp:cNvPr id="0" name=""/>
        <dsp:cNvSpPr/>
      </dsp:nvSpPr>
      <dsp:spPr>
        <a:xfrm>
          <a:off x="4637" y="882771"/>
          <a:ext cx="2003074" cy="149525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ES_tradnl" sz="1800" kern="1200" dirty="0" smtClean="0"/>
            <a:t>2 entrevistas</a:t>
          </a:r>
          <a:endParaRPr lang="es-ES" sz="1800" kern="1200" dirty="0"/>
        </a:p>
        <a:p>
          <a:pPr marL="171450" lvl="1" indent="-171450" algn="l" defTabSz="800100">
            <a:lnSpc>
              <a:spcPct val="90000"/>
            </a:lnSpc>
            <a:spcBef>
              <a:spcPct val="0"/>
            </a:spcBef>
            <a:spcAft>
              <a:spcPct val="15000"/>
            </a:spcAft>
            <a:buChar char="••"/>
          </a:pPr>
          <a:r>
            <a:rPr lang="es-ES_tradnl" sz="1800" kern="1200" dirty="0" smtClean="0"/>
            <a:t>Mujeres con diferente experiencia profesional</a:t>
          </a:r>
          <a:endParaRPr lang="es-ES" sz="1800" kern="1200" dirty="0"/>
        </a:p>
      </dsp:txBody>
      <dsp:txXfrm>
        <a:off x="39673" y="917807"/>
        <a:ext cx="1933002" cy="1460216"/>
      </dsp:txXfrm>
    </dsp:sp>
    <dsp:sp modelId="{EA6D4105-8258-46BF-BB18-A63AABD9A5AA}">
      <dsp:nvSpPr>
        <dsp:cNvPr id="0" name=""/>
        <dsp:cNvSpPr/>
      </dsp:nvSpPr>
      <dsp:spPr>
        <a:xfrm>
          <a:off x="4637" y="2378024"/>
          <a:ext cx="2003074" cy="6429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s-ES_tradnl" sz="2200" kern="1200" dirty="0" smtClean="0"/>
            <a:t>Enfermeras</a:t>
          </a:r>
          <a:endParaRPr lang="es-ES" sz="2200" kern="1200" dirty="0"/>
        </a:p>
      </dsp:txBody>
      <dsp:txXfrm>
        <a:off x="4637" y="2378024"/>
        <a:ext cx="1410615" cy="642958"/>
      </dsp:txXfrm>
    </dsp:sp>
    <dsp:sp modelId="{91D0B430-8B2E-4AE9-AA14-DBAE714570A6}">
      <dsp:nvSpPr>
        <dsp:cNvPr id="0" name=""/>
        <dsp:cNvSpPr/>
      </dsp:nvSpPr>
      <dsp:spPr>
        <a:xfrm>
          <a:off x="1471917" y="2480152"/>
          <a:ext cx="701075" cy="701075"/>
        </a:xfrm>
        <a:prstGeom prst="ellipse">
          <a:avLst/>
        </a:prstGeom>
        <a:solidFill>
          <a:schemeClr val="tx2">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384307-67C9-4656-B735-D6BFF69F5F18}">
      <dsp:nvSpPr>
        <dsp:cNvPr id="0" name=""/>
        <dsp:cNvSpPr/>
      </dsp:nvSpPr>
      <dsp:spPr>
        <a:xfrm>
          <a:off x="2346680" y="882771"/>
          <a:ext cx="2003074" cy="149525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ES_tradnl" sz="1800" kern="1200" dirty="0" smtClean="0"/>
            <a:t>3 entrevistas</a:t>
          </a:r>
          <a:endParaRPr lang="es-ES" sz="1800" kern="1200" dirty="0"/>
        </a:p>
        <a:p>
          <a:pPr marL="171450" lvl="1" indent="-171450" algn="l" defTabSz="800100">
            <a:lnSpc>
              <a:spcPct val="90000"/>
            </a:lnSpc>
            <a:spcBef>
              <a:spcPct val="0"/>
            </a:spcBef>
            <a:spcAft>
              <a:spcPct val="15000"/>
            </a:spcAft>
            <a:buChar char="••"/>
          </a:pPr>
          <a:r>
            <a:rPr lang="es-ES_tradnl" sz="1800" kern="1200" dirty="0" smtClean="0"/>
            <a:t>Hombres con más de 10 años de experiencia profesional</a:t>
          </a:r>
          <a:endParaRPr lang="es-ES" sz="1800" kern="1200" dirty="0"/>
        </a:p>
      </dsp:txBody>
      <dsp:txXfrm>
        <a:off x="2381716" y="917807"/>
        <a:ext cx="1933002" cy="1460216"/>
      </dsp:txXfrm>
    </dsp:sp>
    <dsp:sp modelId="{1D886D26-FD76-4FA7-9DA9-A069821EC565}">
      <dsp:nvSpPr>
        <dsp:cNvPr id="0" name=""/>
        <dsp:cNvSpPr/>
      </dsp:nvSpPr>
      <dsp:spPr>
        <a:xfrm>
          <a:off x="2346680" y="2378024"/>
          <a:ext cx="2003074" cy="6429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s-ES_tradnl" sz="2200" kern="1200" dirty="0" smtClean="0"/>
            <a:t>Médicos</a:t>
          </a:r>
          <a:endParaRPr lang="es-ES" sz="2200" kern="1200" dirty="0"/>
        </a:p>
      </dsp:txBody>
      <dsp:txXfrm>
        <a:off x="2346680" y="2378024"/>
        <a:ext cx="1410615" cy="642958"/>
      </dsp:txXfrm>
    </dsp:sp>
    <dsp:sp modelId="{FFF7E68F-3488-4A20-9CBD-4C8839622B9C}">
      <dsp:nvSpPr>
        <dsp:cNvPr id="0" name=""/>
        <dsp:cNvSpPr/>
      </dsp:nvSpPr>
      <dsp:spPr>
        <a:xfrm>
          <a:off x="3813959" y="2480152"/>
          <a:ext cx="701075" cy="701075"/>
        </a:xfrm>
        <a:prstGeom prst="ellipse">
          <a:avLst/>
        </a:prstGeom>
        <a:solidFill>
          <a:schemeClr val="bg2">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0FD2C3-631F-4BCE-9DFA-A2F6107A25B0}">
      <dsp:nvSpPr>
        <dsp:cNvPr id="0" name=""/>
        <dsp:cNvSpPr/>
      </dsp:nvSpPr>
      <dsp:spPr>
        <a:xfrm>
          <a:off x="4688722" y="882771"/>
          <a:ext cx="2003074" cy="149525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ES_tradnl" sz="1800" kern="1200" dirty="0" smtClean="0"/>
            <a:t>1 entrevista</a:t>
          </a:r>
          <a:endParaRPr lang="es-ES" sz="1800" kern="1200" dirty="0"/>
        </a:p>
        <a:p>
          <a:pPr marL="171450" lvl="1" indent="-171450" algn="l" defTabSz="800100">
            <a:lnSpc>
              <a:spcPct val="90000"/>
            </a:lnSpc>
            <a:spcBef>
              <a:spcPct val="0"/>
            </a:spcBef>
            <a:spcAft>
              <a:spcPct val="15000"/>
            </a:spcAft>
            <a:buChar char="••"/>
          </a:pPr>
          <a:r>
            <a:rPr lang="es-ES_tradnl" sz="1800" kern="1200" dirty="0" smtClean="0"/>
            <a:t>Mujer con más de 10 años de experiencia profesional</a:t>
          </a:r>
          <a:endParaRPr lang="es-ES" sz="1800" kern="1200" dirty="0"/>
        </a:p>
      </dsp:txBody>
      <dsp:txXfrm>
        <a:off x="4723758" y="917807"/>
        <a:ext cx="1933002" cy="1460216"/>
      </dsp:txXfrm>
    </dsp:sp>
    <dsp:sp modelId="{EF6E9818-2784-41BA-B95A-99C1C5EA7B2B}">
      <dsp:nvSpPr>
        <dsp:cNvPr id="0" name=""/>
        <dsp:cNvSpPr/>
      </dsp:nvSpPr>
      <dsp:spPr>
        <a:xfrm>
          <a:off x="4688722" y="2378024"/>
          <a:ext cx="2003074" cy="6429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lvl="0" algn="l" defTabSz="977900">
            <a:lnSpc>
              <a:spcPct val="90000"/>
            </a:lnSpc>
            <a:spcBef>
              <a:spcPct val="0"/>
            </a:spcBef>
            <a:spcAft>
              <a:spcPct val="35000"/>
            </a:spcAft>
          </a:pPr>
          <a:r>
            <a:rPr lang="es-ES_tradnl" sz="2200" kern="1200" dirty="0" smtClean="0"/>
            <a:t>Médica</a:t>
          </a:r>
          <a:endParaRPr lang="es-ES" sz="2200" kern="1200" dirty="0"/>
        </a:p>
      </dsp:txBody>
      <dsp:txXfrm>
        <a:off x="4688722" y="2378024"/>
        <a:ext cx="1410615" cy="642958"/>
      </dsp:txXfrm>
    </dsp:sp>
    <dsp:sp modelId="{BD0F9CB1-DE85-41F8-923A-D57F19E260EB}">
      <dsp:nvSpPr>
        <dsp:cNvPr id="0" name=""/>
        <dsp:cNvSpPr/>
      </dsp:nvSpPr>
      <dsp:spPr>
        <a:xfrm>
          <a:off x="6156002" y="2480152"/>
          <a:ext cx="701075" cy="701075"/>
        </a:xfrm>
        <a:prstGeom prst="ellipse">
          <a:avLst/>
        </a:prstGeom>
        <a:solidFill>
          <a:schemeClr val="bg2">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E7B4F-6E55-4EAC-AA2B-299D7D4A89C7}">
      <dsp:nvSpPr>
        <dsp:cNvPr id="0" name=""/>
        <dsp:cNvSpPr/>
      </dsp:nvSpPr>
      <dsp:spPr>
        <a:xfrm>
          <a:off x="762000" y="802667"/>
          <a:ext cx="4572000" cy="2458665"/>
        </a:xfrm>
        <a:prstGeom prst="round2DiagRect">
          <a:avLst>
            <a:gd name="adj1" fmla="val 0"/>
            <a:gd name="adj2" fmla="val 166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FC28793-30FC-43CA-A516-9565627158CD}">
      <dsp:nvSpPr>
        <dsp:cNvPr id="0" name=""/>
        <dsp:cNvSpPr/>
      </dsp:nvSpPr>
      <dsp:spPr>
        <a:xfrm>
          <a:off x="3048000" y="1063434"/>
          <a:ext cx="609" cy="193713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tint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dsp:style>
    </dsp:sp>
    <dsp:sp modelId="{79933015-5B7C-42FC-B279-ACBEDD1A1B54}">
      <dsp:nvSpPr>
        <dsp:cNvPr id="0" name=""/>
        <dsp:cNvSpPr/>
      </dsp:nvSpPr>
      <dsp:spPr>
        <a:xfrm>
          <a:off x="914400" y="988929"/>
          <a:ext cx="1981200" cy="20861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_tradnl" sz="1300" kern="1200" dirty="0" smtClean="0"/>
            <a:t>- Personalización de la atención e individualización del tratamiento</a:t>
          </a:r>
          <a:endParaRPr lang="es-ES" sz="1300" kern="1200" dirty="0"/>
        </a:p>
        <a:p>
          <a:pPr lvl="0" algn="l" defTabSz="577850">
            <a:lnSpc>
              <a:spcPct val="90000"/>
            </a:lnSpc>
            <a:spcBef>
              <a:spcPct val="0"/>
            </a:spcBef>
            <a:spcAft>
              <a:spcPct val="35000"/>
            </a:spcAft>
          </a:pPr>
          <a:r>
            <a:rPr lang="es-ES_tradnl" sz="1300" kern="1200" dirty="0" smtClean="0"/>
            <a:t>- Difusión continuada de información</a:t>
          </a:r>
        </a:p>
        <a:p>
          <a:pPr lvl="0" algn="l" defTabSz="577850">
            <a:lnSpc>
              <a:spcPct val="90000"/>
            </a:lnSpc>
            <a:spcBef>
              <a:spcPct val="0"/>
            </a:spcBef>
            <a:spcAft>
              <a:spcPct val="35000"/>
            </a:spcAft>
          </a:pPr>
          <a:r>
            <a:rPr lang="es-ES_tradnl" sz="1300" kern="1200" dirty="0" smtClean="0"/>
            <a:t>- Difusión de criterios desde Distrito sanitario</a:t>
          </a:r>
          <a:endParaRPr lang="es-ES" sz="1300" kern="1200" dirty="0"/>
        </a:p>
      </dsp:txBody>
      <dsp:txXfrm>
        <a:off x="914400" y="988929"/>
        <a:ext cx="1981200" cy="2086140"/>
      </dsp:txXfrm>
    </dsp:sp>
    <dsp:sp modelId="{8CA1937D-FC81-4253-8C6A-1D3B44ED8069}">
      <dsp:nvSpPr>
        <dsp:cNvPr id="0" name=""/>
        <dsp:cNvSpPr/>
      </dsp:nvSpPr>
      <dsp:spPr>
        <a:xfrm>
          <a:off x="3200400" y="988929"/>
          <a:ext cx="1981200" cy="20861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_tradnl" sz="1300" kern="1200" dirty="0" smtClean="0"/>
            <a:t>- Difusión ocasional de información</a:t>
          </a:r>
          <a:endParaRPr lang="es-ES" sz="1300" kern="1200" dirty="0"/>
        </a:p>
        <a:p>
          <a:pPr lvl="0" algn="l" defTabSz="577850">
            <a:lnSpc>
              <a:spcPct val="90000"/>
            </a:lnSpc>
            <a:spcBef>
              <a:spcPct val="0"/>
            </a:spcBef>
            <a:spcAft>
              <a:spcPct val="35000"/>
            </a:spcAft>
          </a:pPr>
          <a:r>
            <a:rPr lang="es-ES_tradnl" sz="1300" kern="1200" dirty="0" smtClean="0"/>
            <a:t>- Falta de tiempo para dedicar a pacientes en consulta así como a actualización</a:t>
          </a:r>
          <a:endParaRPr lang="es-ES" sz="1300" kern="1200" dirty="0"/>
        </a:p>
        <a:p>
          <a:pPr lvl="0" algn="l" defTabSz="577850">
            <a:lnSpc>
              <a:spcPct val="90000"/>
            </a:lnSpc>
            <a:spcBef>
              <a:spcPct val="0"/>
            </a:spcBef>
            <a:spcAft>
              <a:spcPct val="35000"/>
            </a:spcAft>
          </a:pPr>
          <a:r>
            <a:rPr lang="es-ES_tradnl" sz="1300" kern="1200" dirty="0" smtClean="0"/>
            <a:t>- Resistencia al cambio, tanto de profesionales como de pacientes (demanda de pacientes)</a:t>
          </a:r>
          <a:endParaRPr lang="es-ES" sz="1300" kern="1200" dirty="0"/>
        </a:p>
      </dsp:txBody>
      <dsp:txXfrm>
        <a:off x="3200400" y="988929"/>
        <a:ext cx="1981200" cy="2086140"/>
      </dsp:txXfrm>
    </dsp:sp>
    <dsp:sp modelId="{F7A6BE10-4475-4A17-90CF-505D05AE0B44}">
      <dsp:nvSpPr>
        <dsp:cNvPr id="0" name=""/>
        <dsp:cNvSpPr/>
      </dsp:nvSpPr>
      <dsp:spPr>
        <a:xfrm rot="16200000">
          <a:off x="-960090" y="1129464"/>
          <a:ext cx="2682180" cy="762000"/>
        </a:xfrm>
        <a:prstGeom prst="rightArrow">
          <a:avLst>
            <a:gd name="adj1" fmla="val 49830"/>
            <a:gd name="adj2" fmla="val 6066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es-ES_tradnl" sz="1700" kern="1200" dirty="0" smtClean="0"/>
            <a:t>Elementos facilitadores </a:t>
          </a:r>
          <a:endParaRPr lang="es-ES" sz="1700" kern="1200" dirty="0"/>
        </a:p>
      </dsp:txBody>
      <dsp:txXfrm>
        <a:off x="-844926" y="1435777"/>
        <a:ext cx="2451851" cy="379704"/>
      </dsp:txXfrm>
    </dsp:sp>
    <dsp:sp modelId="{BD1D1985-A0BA-4B59-B134-C558A0965558}">
      <dsp:nvSpPr>
        <dsp:cNvPr id="0" name=""/>
        <dsp:cNvSpPr/>
      </dsp:nvSpPr>
      <dsp:spPr>
        <a:xfrm rot="5400000">
          <a:off x="4373909" y="2172535"/>
          <a:ext cx="2682180" cy="762000"/>
        </a:xfrm>
        <a:prstGeom prst="rightArrow">
          <a:avLst>
            <a:gd name="adj1" fmla="val 49830"/>
            <a:gd name="adj2" fmla="val 60660"/>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es-ES_tradnl" sz="1700" kern="1200" dirty="0" smtClean="0"/>
            <a:t>Barreras</a:t>
          </a:r>
          <a:endParaRPr lang="es-ES" sz="1700" kern="1200" dirty="0"/>
        </a:p>
      </dsp:txBody>
      <dsp:txXfrm>
        <a:off x="4489074" y="2248519"/>
        <a:ext cx="2451851" cy="3797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4E7D6-23F8-475C-BA84-3E9195F529CD}" type="datetimeFigureOut">
              <a:rPr lang="es-ES" smtClean="0"/>
              <a:t>08/08/2019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4A024-54A0-4BB9-932E-994BC9C45064}" type="slidenum">
              <a:rPr lang="es-ES" smtClean="0"/>
              <a:t>‹Nº›</a:t>
            </a:fld>
            <a:endParaRPr lang="es-ES"/>
          </a:p>
        </p:txBody>
      </p:sp>
    </p:spTree>
    <p:extLst>
      <p:ext uri="{BB962C8B-B14F-4D97-AF65-F5344CB8AC3E}">
        <p14:creationId xmlns:p14="http://schemas.microsoft.com/office/powerpoint/2010/main" val="144218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Desde hace ya más de 10 años existen organizaciones profesionales que trabajan en torno a la elaboración de propuestas e iniciativas para la promoción de un uso más eficaz de recursos en la atención a la salud en relación al uso e indicación de pruebas diagnósticas y tratamientos. Por ello, a través del trabajo conjunto de organizaciones y sociedades profesionales se trabaja en la identificación de prácticas clínicas que se recomienda no hacer, </a:t>
            </a:r>
            <a:r>
              <a:rPr lang="es-ES" dirty="0" smtClean="0"/>
              <a:t>ya sea porque no aportan beneficio, porque la relación entre riesgos y beneficios no está clara o porque no existe suficiente evidencia para aconsejar su uso sistemático.</a:t>
            </a:r>
          </a:p>
          <a:p>
            <a:endParaRPr lang="es-ES_tradnl" sz="1200" b="0"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Existen amplias experiencias internacionales que trabajan en esta línea, como son en EE. UU  la alianza nacional de médicos </a:t>
            </a:r>
            <a:r>
              <a:rPr lang="es-ES" sz="1200" b="0" i="0" u="none" strike="noStrike" kern="1200" baseline="0" dirty="0" smtClean="0">
                <a:solidFill>
                  <a:schemeClr val="tx1"/>
                </a:solidFill>
                <a:latin typeface="+mn-lt"/>
                <a:ea typeface="+mn-ea"/>
                <a:cs typeface="+mn-cs"/>
              </a:rPr>
              <a:t>(</a:t>
            </a:r>
            <a:r>
              <a:rPr lang="es-ES" sz="1200" b="0" i="0" u="none" strike="noStrike" kern="1200" baseline="0" dirty="0" err="1" smtClean="0">
                <a:solidFill>
                  <a:schemeClr val="tx1"/>
                </a:solidFill>
                <a:latin typeface="+mn-lt"/>
                <a:ea typeface="+mn-ea"/>
                <a:cs typeface="+mn-cs"/>
              </a:rPr>
              <a:t>National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Physicians</a:t>
            </a:r>
            <a:r>
              <a:rPr lang="es-ES" sz="1200" b="0" i="0" u="none" strike="noStrike" kern="1200" baseline="0" dirty="0" smtClean="0">
                <a:solidFill>
                  <a:schemeClr val="tx1"/>
                </a:solidFill>
                <a:latin typeface="+mn-lt"/>
                <a:ea typeface="+mn-ea"/>
                <a:cs typeface="+mn-cs"/>
              </a:rPr>
              <a:t> Alliance) que puso en marcha un proyecto denominado </a:t>
            </a:r>
            <a:r>
              <a:rPr lang="es-ES" sz="1200" b="0" i="0" u="none" strike="noStrike" kern="1200" baseline="0" dirty="0" err="1" smtClean="0">
                <a:solidFill>
                  <a:schemeClr val="tx1"/>
                </a:solidFill>
                <a:latin typeface="+mn-lt"/>
                <a:ea typeface="+mn-ea"/>
                <a:cs typeface="+mn-cs"/>
              </a:rPr>
              <a:t>Choosing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Wisely</a:t>
            </a:r>
            <a:r>
              <a:rPr lang="es-ES" sz="1200" b="0" i="0" u="none" strike="noStrike" kern="1200" baseline="0" dirty="0" smtClean="0">
                <a:solidFill>
                  <a:schemeClr val="tx1"/>
                </a:solidFill>
                <a:latin typeface="+mn-lt"/>
                <a:ea typeface="+mn-ea"/>
                <a:cs typeface="+mn-cs"/>
              </a:rPr>
              <a:t> (Elegir con Prudencia) en el que participan más de 60 sociedades científicas que han elaborado más de 200 recomendaciones clínicas clave para ayudar a promover las mejores prácticas y evitar intervenciones médicas innecesarias y con potenciales riesgos. </a:t>
            </a:r>
          </a:p>
          <a:p>
            <a:endParaRPr lang="es-ES_tradnl" sz="1200" b="0"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También en </a:t>
            </a:r>
            <a:r>
              <a:rPr lang="es-ES_tradnl" sz="1200" b="0" i="0" u="none" strike="noStrike" kern="1200" baseline="0" dirty="0" err="1" smtClean="0">
                <a:solidFill>
                  <a:schemeClr val="tx1"/>
                </a:solidFill>
                <a:latin typeface="+mn-lt"/>
                <a:ea typeface="+mn-ea"/>
                <a:cs typeface="+mn-cs"/>
              </a:rPr>
              <a:t>europa</a:t>
            </a:r>
            <a:r>
              <a:rPr lang="es-ES_tradnl" sz="1200" b="0" i="0" u="none" strike="noStrike" kern="1200" baseline="0" dirty="0" smtClean="0">
                <a:solidFill>
                  <a:schemeClr val="tx1"/>
                </a:solidFill>
                <a:latin typeface="+mn-lt"/>
                <a:ea typeface="+mn-ea"/>
                <a:cs typeface="+mn-cs"/>
              </a:rPr>
              <a:t>, desde 2007, </a:t>
            </a:r>
            <a:r>
              <a:rPr lang="es-ES" sz="1200" b="0" i="0" u="none" strike="noStrike" kern="1200" baseline="0" dirty="0" smtClean="0">
                <a:solidFill>
                  <a:schemeClr val="tx1"/>
                </a:solidFill>
                <a:latin typeface="+mn-lt"/>
                <a:ea typeface="+mn-ea"/>
                <a:cs typeface="+mn-cs"/>
              </a:rPr>
              <a:t>el </a:t>
            </a:r>
            <a:r>
              <a:rPr lang="es-ES" sz="1200" b="0" i="0" u="none" strike="noStrike" kern="1200" baseline="0" dirty="0" err="1" smtClean="0">
                <a:solidFill>
                  <a:schemeClr val="tx1"/>
                </a:solidFill>
                <a:latin typeface="+mn-lt"/>
                <a:ea typeface="+mn-ea"/>
                <a:cs typeface="+mn-cs"/>
              </a:rPr>
              <a:t>National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Institute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Health</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Care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Excellence</a:t>
            </a:r>
            <a:r>
              <a:rPr lang="es-ES" sz="1200" b="0" i="0" u="none" strike="noStrike" kern="1200" baseline="0" dirty="0" smtClean="0">
                <a:solidFill>
                  <a:schemeClr val="tx1"/>
                </a:solidFill>
                <a:latin typeface="+mn-lt"/>
                <a:ea typeface="+mn-ea"/>
                <a:cs typeface="+mn-cs"/>
              </a:rPr>
              <a:t> (NICE), durante el proceso de elaboración de sus guías, identifica algunas prácticas clínicas que recomienda no hacer («Do </a:t>
            </a:r>
            <a:r>
              <a:rPr lang="es-ES" sz="1200" b="0" i="0" u="none" strike="noStrike" kern="1200" baseline="0" dirty="0" err="1" smtClean="0">
                <a:solidFill>
                  <a:schemeClr val="tx1"/>
                </a:solidFill>
                <a:latin typeface="+mn-lt"/>
                <a:ea typeface="+mn-ea"/>
                <a:cs typeface="+mn-cs"/>
              </a:rPr>
              <a:t>not</a:t>
            </a:r>
            <a:r>
              <a:rPr lang="es-ES" sz="1200" b="0" i="0" u="none" strike="noStrike" kern="1200" baseline="0" dirty="0" smtClean="0">
                <a:solidFill>
                  <a:schemeClr val="tx1"/>
                </a:solidFill>
                <a:latin typeface="+mn-lt"/>
                <a:ea typeface="+mn-ea"/>
                <a:cs typeface="+mn-cs"/>
              </a:rPr>
              <a:t> do»).</a:t>
            </a:r>
          </a:p>
          <a:p>
            <a:endParaRPr lang="es-ES" sz="1200" b="0"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En nuestro país, en 2013, el ministerio de salud puso en marcha un proyecto en esta línea, </a:t>
            </a:r>
            <a:r>
              <a:rPr lang="es-ES" sz="1200" b="0" i="0" u="none" strike="noStrike" kern="1200" baseline="0" dirty="0" smtClean="0">
                <a:solidFill>
                  <a:schemeClr val="tx1"/>
                </a:solidFill>
                <a:latin typeface="+mn-lt"/>
                <a:ea typeface="+mn-ea"/>
                <a:cs typeface="+mn-cs"/>
              </a:rPr>
              <a:t> denominado Compromiso por la Calidad de las Sociedades Científicas, en el que están trabajando más de 40 sociedades científicas.</a:t>
            </a:r>
            <a:endParaRPr lang="es-ES" dirty="0"/>
          </a:p>
        </p:txBody>
      </p:sp>
      <p:sp>
        <p:nvSpPr>
          <p:cNvPr id="4" name="Marcador de número de diapositiva 3"/>
          <p:cNvSpPr>
            <a:spLocks noGrp="1"/>
          </p:cNvSpPr>
          <p:nvPr>
            <p:ph type="sldNum" sz="quarter" idx="10"/>
          </p:nvPr>
        </p:nvSpPr>
        <p:spPr/>
        <p:txBody>
          <a:bodyPr/>
          <a:lstStyle/>
          <a:p>
            <a:fld id="{BA24A024-54A0-4BB9-932E-994BC9C45064}" type="slidenum">
              <a:rPr lang="es-ES" smtClean="0"/>
              <a:t>2</a:t>
            </a:fld>
            <a:endParaRPr lang="es-ES"/>
          </a:p>
        </p:txBody>
      </p:sp>
    </p:spTree>
    <p:extLst>
      <p:ext uri="{BB962C8B-B14F-4D97-AF65-F5344CB8AC3E}">
        <p14:creationId xmlns:p14="http://schemas.microsoft.com/office/powerpoint/2010/main" val="218637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Se realizaron 6 entrevistas a diferentes profesionales, dos enfermeras y 4 médicos adscritos</a:t>
            </a:r>
            <a:r>
              <a:rPr lang="es-ES_tradnl" baseline="0" dirty="0" smtClean="0"/>
              <a:t> a este distrito sanitario.</a:t>
            </a:r>
            <a:endParaRPr lang="es-ES" dirty="0"/>
          </a:p>
        </p:txBody>
      </p:sp>
      <p:sp>
        <p:nvSpPr>
          <p:cNvPr id="4" name="Marcador de número de diapositiva 3"/>
          <p:cNvSpPr>
            <a:spLocks noGrp="1"/>
          </p:cNvSpPr>
          <p:nvPr>
            <p:ph type="sldNum" sz="quarter" idx="10"/>
          </p:nvPr>
        </p:nvSpPr>
        <p:spPr/>
        <p:txBody>
          <a:bodyPr/>
          <a:lstStyle/>
          <a:p>
            <a:fld id="{BA24A024-54A0-4BB9-932E-994BC9C45064}" type="slidenum">
              <a:rPr lang="es-ES" smtClean="0"/>
              <a:t>12</a:t>
            </a:fld>
            <a:endParaRPr lang="es-ES"/>
          </a:p>
        </p:txBody>
      </p:sp>
    </p:spTree>
    <p:extLst>
      <p:ext uri="{BB962C8B-B14F-4D97-AF65-F5344CB8AC3E}">
        <p14:creationId xmlns:p14="http://schemas.microsoft.com/office/powerpoint/2010/main" val="1242752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err="1" smtClean="0"/>
              <a:t>L@s</a:t>
            </a:r>
            <a:r>
              <a:rPr lang="es-ES" sz="1200" dirty="0" smtClean="0"/>
              <a:t> profesionales consultados reconocen </a:t>
            </a:r>
            <a:endParaRPr lang="es-ES" dirty="0"/>
          </a:p>
        </p:txBody>
      </p:sp>
      <p:sp>
        <p:nvSpPr>
          <p:cNvPr id="4" name="Marcador de número de diapositiva 3"/>
          <p:cNvSpPr>
            <a:spLocks noGrp="1"/>
          </p:cNvSpPr>
          <p:nvPr>
            <p:ph type="sldNum" sz="quarter" idx="10"/>
          </p:nvPr>
        </p:nvSpPr>
        <p:spPr/>
        <p:txBody>
          <a:bodyPr/>
          <a:lstStyle/>
          <a:p>
            <a:fld id="{BA24A024-54A0-4BB9-932E-994BC9C45064}" type="slidenum">
              <a:rPr lang="es-ES" smtClean="0"/>
              <a:t>13</a:t>
            </a:fld>
            <a:endParaRPr lang="es-ES"/>
          </a:p>
        </p:txBody>
      </p:sp>
    </p:spTree>
    <p:extLst>
      <p:ext uri="{BB962C8B-B14F-4D97-AF65-F5344CB8AC3E}">
        <p14:creationId xmlns:p14="http://schemas.microsoft.com/office/powerpoint/2010/main" val="1295267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La adecuación a la evidencia científica en cuanto a la prescripción de tiras se ajustó en 23 pacientes, es decir, 1,8% de la población total. </a:t>
            </a:r>
          </a:p>
          <a:p>
            <a:r>
              <a:rPr lang="es-ES" sz="1200" kern="1200" dirty="0" smtClean="0">
                <a:solidFill>
                  <a:schemeClr val="tx1"/>
                </a:solidFill>
                <a:effectLst/>
                <a:latin typeface="+mn-lt"/>
                <a:ea typeface="+mn-ea"/>
                <a:cs typeface="+mn-cs"/>
              </a:rPr>
              <a:t>Se requiere de estrategias amplias y sostenidas en el tiempo para aumentar la sensibilización y conocimientos dirigidas a profesionales y también pacientes. </a:t>
            </a:r>
            <a:endParaRPr lang="es-ES" dirty="0"/>
          </a:p>
        </p:txBody>
      </p:sp>
      <p:sp>
        <p:nvSpPr>
          <p:cNvPr id="4" name="Marcador de número de diapositiva 3"/>
          <p:cNvSpPr>
            <a:spLocks noGrp="1"/>
          </p:cNvSpPr>
          <p:nvPr>
            <p:ph type="sldNum" sz="quarter" idx="10"/>
          </p:nvPr>
        </p:nvSpPr>
        <p:spPr/>
        <p:txBody>
          <a:bodyPr/>
          <a:lstStyle/>
          <a:p>
            <a:fld id="{BA24A024-54A0-4BB9-932E-994BC9C45064}" type="slidenum">
              <a:rPr lang="es-ES" smtClean="0"/>
              <a:t>16</a:t>
            </a:fld>
            <a:endParaRPr lang="es-ES"/>
          </a:p>
        </p:txBody>
      </p:sp>
    </p:spTree>
    <p:extLst>
      <p:ext uri="{BB962C8B-B14F-4D97-AF65-F5344CB8AC3E}">
        <p14:creationId xmlns:p14="http://schemas.microsoft.com/office/powerpoint/2010/main" val="143708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En esta línea de trabajo emprendida,</a:t>
            </a:r>
            <a:r>
              <a:rPr lang="es-ES_tradnl" baseline="0" dirty="0" smtClean="0"/>
              <a:t> la sociedad española de medicina familiar y comunitaria, publica una serie de </a:t>
            </a:r>
            <a:r>
              <a:rPr lang="es-ES_tradnl" baseline="0" dirty="0" err="1" smtClean="0"/>
              <a:t>reomendaciones</a:t>
            </a:r>
            <a:r>
              <a:rPr lang="es-ES_tradnl" baseline="0" dirty="0" smtClean="0"/>
              <a:t> no hacer para Atención primaria, entre la que se encuentra la lo indicación del autoanálisis de la glucosa en pacientes diabéticos tipo 2 no </a:t>
            </a:r>
            <a:r>
              <a:rPr lang="es-ES_tradnl" baseline="0" dirty="0" err="1" smtClean="0"/>
              <a:t>insulinizados</a:t>
            </a:r>
            <a:r>
              <a:rPr lang="es-ES_tradnl" baseline="0" dirty="0" smtClean="0"/>
              <a:t>, salvo en situaciones de control glucémico inestable.</a:t>
            </a:r>
          </a:p>
          <a:p>
            <a:r>
              <a:rPr lang="es-ES_tradnl" baseline="0" dirty="0" smtClean="0"/>
              <a:t>En base a la evidencia disponible, establece la recomendación </a:t>
            </a:r>
            <a:r>
              <a:rPr lang="es-ES_tradnl" baseline="0" dirty="0" err="1" smtClean="0"/>
              <a:t>núm</a:t>
            </a:r>
            <a:r>
              <a:rPr lang="es-ES_tradnl" baseline="0" dirty="0" smtClean="0"/>
              <a:t> 11 que establece: No </a:t>
            </a:r>
            <a:r>
              <a:rPr lang="es-ES_tradnl" baseline="0" dirty="0" err="1" smtClean="0"/>
              <a:t>inidcar</a:t>
            </a:r>
            <a:r>
              <a:rPr lang="es-ES_tradnl" baseline="0" dirty="0" smtClean="0"/>
              <a:t> el autoanálisis de la glucosa en pacientes diabéticos tipo 2 no </a:t>
            </a:r>
            <a:r>
              <a:rPr lang="es-ES_tradnl" baseline="0" dirty="0" err="1" smtClean="0"/>
              <a:t>insulinizados</a:t>
            </a:r>
            <a:r>
              <a:rPr lang="es-ES_tradnl" baseline="0" dirty="0" smtClean="0"/>
              <a:t>, salvo en situaciones de control glucémico inestable</a:t>
            </a:r>
            <a:endParaRPr lang="es-ES" dirty="0"/>
          </a:p>
        </p:txBody>
      </p:sp>
      <p:sp>
        <p:nvSpPr>
          <p:cNvPr id="4" name="Marcador de número de diapositiva 3"/>
          <p:cNvSpPr>
            <a:spLocks noGrp="1"/>
          </p:cNvSpPr>
          <p:nvPr>
            <p:ph type="sldNum" sz="quarter" idx="10"/>
          </p:nvPr>
        </p:nvSpPr>
        <p:spPr/>
        <p:txBody>
          <a:bodyPr/>
          <a:lstStyle/>
          <a:p>
            <a:fld id="{BA24A024-54A0-4BB9-932E-994BC9C45064}" type="slidenum">
              <a:rPr lang="es-ES" smtClean="0"/>
              <a:t>3</a:t>
            </a:fld>
            <a:endParaRPr lang="es-ES"/>
          </a:p>
        </p:txBody>
      </p:sp>
    </p:spTree>
    <p:extLst>
      <p:ext uri="{BB962C8B-B14F-4D97-AF65-F5344CB8AC3E}">
        <p14:creationId xmlns:p14="http://schemas.microsoft.com/office/powerpoint/2010/main" val="406768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Existe amplia</a:t>
            </a:r>
            <a:r>
              <a:rPr lang="es-ES_tradnl" baseline="0" dirty="0" smtClean="0"/>
              <a:t> bibliografía al respecto que avala dicha recomendación. </a:t>
            </a:r>
            <a:endParaRPr lang="es-ES" dirty="0"/>
          </a:p>
        </p:txBody>
      </p:sp>
      <p:sp>
        <p:nvSpPr>
          <p:cNvPr id="4" name="Marcador de número de diapositiva 3"/>
          <p:cNvSpPr>
            <a:spLocks noGrp="1"/>
          </p:cNvSpPr>
          <p:nvPr>
            <p:ph type="sldNum" sz="quarter" idx="10"/>
          </p:nvPr>
        </p:nvSpPr>
        <p:spPr/>
        <p:txBody>
          <a:bodyPr/>
          <a:lstStyle/>
          <a:p>
            <a:fld id="{BA24A024-54A0-4BB9-932E-994BC9C45064}" type="slidenum">
              <a:rPr lang="es-ES" smtClean="0"/>
              <a:t>4</a:t>
            </a:fld>
            <a:endParaRPr lang="es-ES"/>
          </a:p>
        </p:txBody>
      </p:sp>
    </p:spTree>
    <p:extLst>
      <p:ext uri="{BB962C8B-B14F-4D97-AF65-F5344CB8AC3E}">
        <p14:creationId xmlns:p14="http://schemas.microsoft.com/office/powerpoint/2010/main" val="4401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Esta recomendación y evidencia queda</a:t>
            </a:r>
            <a:r>
              <a:rPr lang="es-ES_tradnl" baseline="0" dirty="0" smtClean="0"/>
              <a:t> recogida en el proceso asistencial integrado diabetes mellitus publicado en 2011</a:t>
            </a:r>
            <a:endParaRPr lang="es-ES" dirty="0"/>
          </a:p>
        </p:txBody>
      </p:sp>
      <p:sp>
        <p:nvSpPr>
          <p:cNvPr id="4" name="Marcador de número de diapositiva 3"/>
          <p:cNvSpPr>
            <a:spLocks noGrp="1"/>
          </p:cNvSpPr>
          <p:nvPr>
            <p:ph type="sldNum" sz="quarter" idx="10"/>
          </p:nvPr>
        </p:nvSpPr>
        <p:spPr/>
        <p:txBody>
          <a:bodyPr/>
          <a:lstStyle/>
          <a:p>
            <a:fld id="{BA24A024-54A0-4BB9-932E-994BC9C45064}" type="slidenum">
              <a:rPr lang="es-ES" smtClean="0"/>
              <a:t>5</a:t>
            </a:fld>
            <a:endParaRPr lang="es-ES"/>
          </a:p>
        </p:txBody>
      </p:sp>
    </p:spTree>
    <p:extLst>
      <p:ext uri="{BB962C8B-B14F-4D97-AF65-F5344CB8AC3E}">
        <p14:creationId xmlns:p14="http://schemas.microsoft.com/office/powerpoint/2010/main" val="854729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En este estudio planteamos como objetivos de investigación </a:t>
            </a:r>
            <a:r>
              <a:rPr lang="es-ES" sz="1200" u="sng" kern="1200" dirty="0" smtClean="0">
                <a:solidFill>
                  <a:schemeClr val="tx1"/>
                </a:solidFill>
                <a:effectLst/>
                <a:latin typeface="+mn-lt"/>
                <a:ea typeface="+mn-ea"/>
                <a:cs typeface="+mn-cs"/>
              </a:rPr>
              <a:t>circunscritos a un distrito de AP:</a:t>
            </a:r>
          </a:p>
          <a:p>
            <a:r>
              <a:rPr lang="es-ES" sz="1200" kern="1200" dirty="0" smtClean="0">
                <a:solidFill>
                  <a:schemeClr val="tx1"/>
                </a:solidFill>
                <a:effectLst/>
                <a:latin typeface="+mn-lt"/>
                <a:ea typeface="+mn-ea"/>
                <a:cs typeface="+mn-cs"/>
              </a:rPr>
              <a:t>1) Determinar la adecuación de prescripción de MAGC en pacientes con DM2 no </a:t>
            </a:r>
            <a:r>
              <a:rPr lang="es-ES" sz="1200" kern="1200" dirty="0" err="1" smtClean="0">
                <a:solidFill>
                  <a:schemeClr val="tx1"/>
                </a:solidFill>
                <a:effectLst/>
                <a:latin typeface="+mn-lt"/>
                <a:ea typeface="+mn-ea"/>
                <a:cs typeface="+mn-cs"/>
              </a:rPr>
              <a:t>insulinizados</a:t>
            </a:r>
            <a:r>
              <a:rPr lang="es-ES" sz="1200" kern="1200" dirty="0" smtClean="0">
                <a:solidFill>
                  <a:schemeClr val="tx1"/>
                </a:solidFill>
                <a:effectLst/>
                <a:latin typeface="+mn-lt"/>
                <a:ea typeface="+mn-ea"/>
                <a:cs typeface="+mn-cs"/>
              </a:rPr>
              <a:t> con control glucémico estable y su posible sobreuso y cuantificación monetaria. </a:t>
            </a:r>
          </a:p>
          <a:p>
            <a:r>
              <a:rPr lang="es-ES" sz="1200" kern="1200" dirty="0" smtClean="0">
                <a:solidFill>
                  <a:schemeClr val="tx1"/>
                </a:solidFill>
                <a:effectLst/>
                <a:latin typeface="+mn-lt"/>
                <a:ea typeface="+mn-ea"/>
                <a:cs typeface="+mn-cs"/>
              </a:rPr>
              <a:t>2) Explorar barreras y elementos facilitadores para la </a:t>
            </a:r>
            <a:r>
              <a:rPr lang="es-ES" sz="1200" kern="1200" dirty="0" err="1" smtClean="0">
                <a:solidFill>
                  <a:schemeClr val="tx1"/>
                </a:solidFill>
                <a:effectLst/>
                <a:latin typeface="+mn-lt"/>
                <a:ea typeface="+mn-ea"/>
                <a:cs typeface="+mn-cs"/>
              </a:rPr>
              <a:t>desprescripción</a:t>
            </a:r>
            <a:r>
              <a:rPr lang="es-ES" sz="1200" kern="1200" dirty="0" smtClean="0">
                <a:solidFill>
                  <a:schemeClr val="tx1"/>
                </a:solidFill>
                <a:effectLst/>
                <a:latin typeface="+mn-lt"/>
                <a:ea typeface="+mn-ea"/>
                <a:cs typeface="+mn-cs"/>
              </a:rPr>
              <a:t> de estos productos entre profesionales sanitarios. </a:t>
            </a:r>
          </a:p>
          <a:p>
            <a:endParaRPr lang="es-ES" dirty="0"/>
          </a:p>
        </p:txBody>
      </p:sp>
      <p:sp>
        <p:nvSpPr>
          <p:cNvPr id="4" name="Marcador de número de diapositiva 3"/>
          <p:cNvSpPr>
            <a:spLocks noGrp="1"/>
          </p:cNvSpPr>
          <p:nvPr>
            <p:ph type="sldNum" sz="quarter" idx="10"/>
          </p:nvPr>
        </p:nvSpPr>
        <p:spPr/>
        <p:txBody>
          <a:bodyPr/>
          <a:lstStyle/>
          <a:p>
            <a:fld id="{BA24A024-54A0-4BB9-932E-994BC9C45064}" type="slidenum">
              <a:rPr lang="es-ES" smtClean="0"/>
              <a:t>6</a:t>
            </a:fld>
            <a:endParaRPr lang="es-ES"/>
          </a:p>
        </p:txBody>
      </p:sp>
    </p:spTree>
    <p:extLst>
      <p:ext uri="{BB962C8B-B14F-4D97-AF65-F5344CB8AC3E}">
        <p14:creationId xmlns:p14="http://schemas.microsoft.com/office/powerpoint/2010/main" val="165333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A24A024-54A0-4BB9-932E-994BC9C45064}" type="slidenum">
              <a:rPr lang="es-ES" smtClean="0"/>
              <a:t>8</a:t>
            </a:fld>
            <a:endParaRPr lang="es-ES"/>
          </a:p>
        </p:txBody>
      </p:sp>
    </p:spTree>
    <p:extLst>
      <p:ext uri="{BB962C8B-B14F-4D97-AF65-F5344CB8AC3E}">
        <p14:creationId xmlns:p14="http://schemas.microsoft.com/office/powerpoint/2010/main" val="501188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Se trata</a:t>
            </a:r>
            <a:r>
              <a:rPr lang="es-ES_tradnl" baseline="0" dirty="0" smtClean="0"/>
              <a:t> de un distrito de la provincia de Sevilla al que están adscritas 691.755 personas con tarjetas activas, de las cuales, 9415 tienen prescrita la monitorización ambulatoria de glucosa capilar por lo que reciben tiras reactivas, de las cuales, </a:t>
            </a:r>
            <a:r>
              <a:rPr lang="es-ES" sz="1200" b="0" i="0" u="none" strike="noStrike" kern="1200" baseline="0" dirty="0" smtClean="0">
                <a:solidFill>
                  <a:schemeClr val="tx1"/>
                </a:solidFill>
                <a:latin typeface="+mn-lt"/>
                <a:ea typeface="+mn-ea"/>
                <a:cs typeface="+mn-cs"/>
              </a:rPr>
              <a:t>1.280 (13,4%) no reciben insulina ni fármacos hipoglucemiante, además se encuentran con un buen control en su centro sanitario.</a:t>
            </a:r>
          </a:p>
          <a:p>
            <a:r>
              <a:rPr lang="es-ES_tradnl" sz="1200" b="0" i="0" u="none" strike="noStrike" kern="1200" baseline="0" dirty="0" smtClean="0">
                <a:solidFill>
                  <a:schemeClr val="tx1"/>
                </a:solidFill>
                <a:latin typeface="+mn-lt"/>
                <a:ea typeface="+mn-ea"/>
                <a:cs typeface="+mn-cs"/>
              </a:rPr>
              <a:t>En la tabla se muestran algunos datos más sobre algunas de las variables a estudio</a:t>
            </a:r>
            <a:endParaRPr lang="es-ES" dirty="0"/>
          </a:p>
        </p:txBody>
      </p:sp>
      <p:sp>
        <p:nvSpPr>
          <p:cNvPr id="4" name="Marcador de número de diapositiva 3"/>
          <p:cNvSpPr>
            <a:spLocks noGrp="1"/>
          </p:cNvSpPr>
          <p:nvPr>
            <p:ph type="sldNum" sz="quarter" idx="10"/>
          </p:nvPr>
        </p:nvSpPr>
        <p:spPr/>
        <p:txBody>
          <a:bodyPr/>
          <a:lstStyle/>
          <a:p>
            <a:fld id="{BA24A024-54A0-4BB9-932E-994BC9C45064}" type="slidenum">
              <a:rPr lang="es-ES" smtClean="0"/>
              <a:t>9</a:t>
            </a:fld>
            <a:endParaRPr lang="es-ES"/>
          </a:p>
        </p:txBody>
      </p:sp>
    </p:spTree>
    <p:extLst>
      <p:ext uri="{BB962C8B-B14F-4D97-AF65-F5344CB8AC3E}">
        <p14:creationId xmlns:p14="http://schemas.microsoft.com/office/powerpoint/2010/main" val="330245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Se trata</a:t>
            </a:r>
            <a:r>
              <a:rPr lang="es-ES_tradnl" baseline="0" dirty="0" smtClean="0"/>
              <a:t> de un distrito de la provincia de Sevilla al que están adscritas 691.755 personas con tarjetas activas, de las cuales, 9415 tienen prescrita la monitorización ambulatoria de glucosa capilar por lo que reciben tiras reactivas, de las cuales, </a:t>
            </a:r>
            <a:r>
              <a:rPr lang="es-ES" sz="1200" b="0" i="0" u="none" strike="noStrike" kern="1200" baseline="0" dirty="0" smtClean="0">
                <a:solidFill>
                  <a:schemeClr val="tx1"/>
                </a:solidFill>
                <a:latin typeface="+mn-lt"/>
                <a:ea typeface="+mn-ea"/>
                <a:cs typeface="+mn-cs"/>
              </a:rPr>
              <a:t>1.280 (13,4%) no reciben insulina ni fármacos hipoglucemiante, además se encuentran con un buen control en su centro sanitario.</a:t>
            </a:r>
          </a:p>
          <a:p>
            <a:r>
              <a:rPr lang="es-ES_tradnl" sz="1200" b="0" i="0" u="none" strike="noStrike" kern="1200" baseline="0" dirty="0" smtClean="0">
                <a:solidFill>
                  <a:schemeClr val="tx1"/>
                </a:solidFill>
                <a:latin typeface="+mn-lt"/>
                <a:ea typeface="+mn-ea"/>
                <a:cs typeface="+mn-cs"/>
              </a:rPr>
              <a:t>En la tabla se muestran algunos datos más sobre algunas de las variables a estudio</a:t>
            </a:r>
            <a:endParaRPr lang="es-ES" dirty="0"/>
          </a:p>
        </p:txBody>
      </p:sp>
      <p:sp>
        <p:nvSpPr>
          <p:cNvPr id="4" name="Marcador de número de diapositiva 3"/>
          <p:cNvSpPr>
            <a:spLocks noGrp="1"/>
          </p:cNvSpPr>
          <p:nvPr>
            <p:ph type="sldNum" sz="quarter" idx="10"/>
          </p:nvPr>
        </p:nvSpPr>
        <p:spPr/>
        <p:txBody>
          <a:bodyPr/>
          <a:lstStyle/>
          <a:p>
            <a:fld id="{BA24A024-54A0-4BB9-932E-994BC9C45064}" type="slidenum">
              <a:rPr lang="es-ES" smtClean="0"/>
              <a:t>10</a:t>
            </a:fld>
            <a:endParaRPr lang="es-ES"/>
          </a:p>
        </p:txBody>
      </p:sp>
    </p:spTree>
    <p:extLst>
      <p:ext uri="{BB962C8B-B14F-4D97-AF65-F5344CB8AC3E}">
        <p14:creationId xmlns:p14="http://schemas.microsoft.com/office/powerpoint/2010/main" val="205207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 No se encontraron diferencias de consumo según sexo. Los días de tratamiento medio son 240 (DT 110.1). Se estimó un sobreuso diario medio en 0.69 (DT 1,5) y la media de sobreuso total de 332,9 tiras (DT 526,2). Así, el total de exceso de prescripción se estimó en 424.517 tiras, lo que supone un sobrecoste de 123.110€ (precio 0,29€/tira) </a:t>
            </a:r>
          </a:p>
          <a:p>
            <a:endParaRPr lang="es-ES" dirty="0"/>
          </a:p>
        </p:txBody>
      </p:sp>
      <p:sp>
        <p:nvSpPr>
          <p:cNvPr id="4" name="Marcador de número de diapositiva 3"/>
          <p:cNvSpPr>
            <a:spLocks noGrp="1"/>
          </p:cNvSpPr>
          <p:nvPr>
            <p:ph type="sldNum" sz="quarter" idx="10"/>
          </p:nvPr>
        </p:nvSpPr>
        <p:spPr/>
        <p:txBody>
          <a:bodyPr/>
          <a:lstStyle/>
          <a:p>
            <a:fld id="{BA24A024-54A0-4BB9-932E-994BC9C45064}" type="slidenum">
              <a:rPr lang="es-ES" smtClean="0"/>
              <a:t>11</a:t>
            </a:fld>
            <a:endParaRPr lang="es-ES"/>
          </a:p>
        </p:txBody>
      </p:sp>
    </p:spTree>
    <p:extLst>
      <p:ext uri="{BB962C8B-B14F-4D97-AF65-F5344CB8AC3E}">
        <p14:creationId xmlns:p14="http://schemas.microsoft.com/office/powerpoint/2010/main" val="244593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_tradnl"/>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B9B256-67B9-9042-B682-62317A0E7B02}" type="datetimeFigureOut">
              <a:rPr lang="es-ES_tradnl" smtClean="0"/>
              <a:t>08/08/2019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E5DD207-D571-4F49-A47E-0627551C0967}" type="slidenum">
              <a:rPr lang="es-ES_tradnl" smtClean="0"/>
              <a:t>‹Nº›</a:t>
            </a:fld>
            <a:endParaRPr lang="es-ES_tradnl"/>
          </a:p>
        </p:txBody>
      </p:sp>
    </p:spTree>
    <p:extLst>
      <p:ext uri="{BB962C8B-B14F-4D97-AF65-F5344CB8AC3E}">
        <p14:creationId xmlns:p14="http://schemas.microsoft.com/office/powerpoint/2010/main" val="184577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4BB9B256-67B9-9042-B682-62317A0E7B02}" type="datetimeFigureOut">
              <a:rPr lang="es-ES_tradnl" smtClean="0"/>
              <a:t>08/08/2019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E5DD207-D571-4F49-A47E-0627551C0967}" type="slidenum">
              <a:rPr lang="es-ES_tradnl" smtClean="0"/>
              <a:t>‹Nº›</a:t>
            </a:fld>
            <a:endParaRPr lang="es-ES_tradnl"/>
          </a:p>
        </p:txBody>
      </p:sp>
    </p:spTree>
    <p:extLst>
      <p:ext uri="{BB962C8B-B14F-4D97-AF65-F5344CB8AC3E}">
        <p14:creationId xmlns:p14="http://schemas.microsoft.com/office/powerpoint/2010/main" val="14512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4BB9B256-67B9-9042-B682-62317A0E7B02}" type="datetimeFigureOut">
              <a:rPr lang="es-ES_tradnl" smtClean="0"/>
              <a:t>08/08/2019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E5DD207-D571-4F49-A47E-0627551C0967}" type="slidenum">
              <a:rPr lang="es-ES_tradnl" smtClean="0"/>
              <a:t>‹Nº›</a:t>
            </a:fld>
            <a:endParaRPr lang="es-ES_tradnl"/>
          </a:p>
        </p:txBody>
      </p:sp>
    </p:spTree>
    <p:extLst>
      <p:ext uri="{BB962C8B-B14F-4D97-AF65-F5344CB8AC3E}">
        <p14:creationId xmlns:p14="http://schemas.microsoft.com/office/powerpoint/2010/main" val="176652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4BB9B256-67B9-9042-B682-62317A0E7B02}" type="datetimeFigureOut">
              <a:rPr lang="es-ES_tradnl" smtClean="0"/>
              <a:t>08/08/2019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E5DD207-D571-4F49-A47E-0627551C0967}" type="slidenum">
              <a:rPr lang="es-ES_tradnl" smtClean="0"/>
              <a:t>‹Nº›</a:t>
            </a:fld>
            <a:endParaRPr lang="es-ES_tradnl"/>
          </a:p>
        </p:txBody>
      </p:sp>
    </p:spTree>
    <p:extLst>
      <p:ext uri="{BB962C8B-B14F-4D97-AF65-F5344CB8AC3E}">
        <p14:creationId xmlns:p14="http://schemas.microsoft.com/office/powerpoint/2010/main" val="152040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_tradnl"/>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4BB9B256-67B9-9042-B682-62317A0E7B02}" type="datetimeFigureOut">
              <a:rPr lang="es-ES_tradnl" smtClean="0"/>
              <a:t>08/08/2019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E5DD207-D571-4F49-A47E-0627551C0967}" type="slidenum">
              <a:rPr lang="es-ES_tradnl" smtClean="0"/>
              <a:t>‹Nº›</a:t>
            </a:fld>
            <a:endParaRPr lang="es-ES_tradnl"/>
          </a:p>
        </p:txBody>
      </p:sp>
    </p:spTree>
    <p:extLst>
      <p:ext uri="{BB962C8B-B14F-4D97-AF65-F5344CB8AC3E}">
        <p14:creationId xmlns:p14="http://schemas.microsoft.com/office/powerpoint/2010/main" val="52681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4BB9B256-67B9-9042-B682-62317A0E7B02}" type="datetimeFigureOut">
              <a:rPr lang="es-ES_tradnl" smtClean="0"/>
              <a:t>08/08/2019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E5DD207-D571-4F49-A47E-0627551C0967}" type="slidenum">
              <a:rPr lang="es-ES_tradnl" smtClean="0"/>
              <a:t>‹Nº›</a:t>
            </a:fld>
            <a:endParaRPr lang="es-ES_tradnl"/>
          </a:p>
        </p:txBody>
      </p:sp>
    </p:spTree>
    <p:extLst>
      <p:ext uri="{BB962C8B-B14F-4D97-AF65-F5344CB8AC3E}">
        <p14:creationId xmlns:p14="http://schemas.microsoft.com/office/powerpoint/2010/main" val="16020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4BB9B256-67B9-9042-B682-62317A0E7B02}" type="datetimeFigureOut">
              <a:rPr lang="es-ES_tradnl" smtClean="0"/>
              <a:t>08/08/2019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2E5DD207-D571-4F49-A47E-0627551C0967}" type="slidenum">
              <a:rPr lang="es-ES_tradnl" smtClean="0"/>
              <a:t>‹Nº›</a:t>
            </a:fld>
            <a:endParaRPr lang="es-ES_tradnl"/>
          </a:p>
        </p:txBody>
      </p:sp>
    </p:spTree>
    <p:extLst>
      <p:ext uri="{BB962C8B-B14F-4D97-AF65-F5344CB8AC3E}">
        <p14:creationId xmlns:p14="http://schemas.microsoft.com/office/powerpoint/2010/main" val="183847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BB9B256-67B9-9042-B682-62317A0E7B02}" type="datetimeFigureOut">
              <a:rPr lang="es-ES_tradnl" smtClean="0"/>
              <a:t>08/08/2019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2E5DD207-D571-4F49-A47E-0627551C0967}" type="slidenum">
              <a:rPr lang="es-ES_tradnl" smtClean="0"/>
              <a:t>‹Nº›</a:t>
            </a:fld>
            <a:endParaRPr lang="es-ES_tradnl"/>
          </a:p>
        </p:txBody>
      </p:sp>
    </p:spTree>
    <p:extLst>
      <p:ext uri="{BB962C8B-B14F-4D97-AF65-F5344CB8AC3E}">
        <p14:creationId xmlns:p14="http://schemas.microsoft.com/office/powerpoint/2010/main" val="1286293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9B256-67B9-9042-B682-62317A0E7B02}" type="datetimeFigureOut">
              <a:rPr lang="es-ES_tradnl" smtClean="0"/>
              <a:t>08/08/2019</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2E5DD207-D571-4F49-A47E-0627551C0967}" type="slidenum">
              <a:rPr lang="es-ES_tradnl" smtClean="0"/>
              <a:t>‹Nº›</a:t>
            </a:fld>
            <a:endParaRPr lang="es-ES_tradnl"/>
          </a:p>
        </p:txBody>
      </p:sp>
    </p:spTree>
    <p:extLst>
      <p:ext uri="{BB962C8B-B14F-4D97-AF65-F5344CB8AC3E}">
        <p14:creationId xmlns:p14="http://schemas.microsoft.com/office/powerpoint/2010/main" val="1124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BB9B256-67B9-9042-B682-62317A0E7B02}" type="datetimeFigureOut">
              <a:rPr lang="es-ES_tradnl" smtClean="0"/>
              <a:t>08/08/2019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E5DD207-D571-4F49-A47E-0627551C0967}" type="slidenum">
              <a:rPr lang="es-ES_tradnl" smtClean="0"/>
              <a:t>‹Nº›</a:t>
            </a:fld>
            <a:endParaRPr lang="es-ES_tradnl"/>
          </a:p>
        </p:txBody>
      </p:sp>
    </p:spTree>
    <p:extLst>
      <p:ext uri="{BB962C8B-B14F-4D97-AF65-F5344CB8AC3E}">
        <p14:creationId xmlns:p14="http://schemas.microsoft.com/office/powerpoint/2010/main" val="8277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BB9B256-67B9-9042-B682-62317A0E7B02}" type="datetimeFigureOut">
              <a:rPr lang="es-ES_tradnl" smtClean="0"/>
              <a:t>08/08/2019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E5DD207-D571-4F49-A47E-0627551C0967}" type="slidenum">
              <a:rPr lang="es-ES_tradnl" smtClean="0"/>
              <a:t>‹Nº›</a:t>
            </a:fld>
            <a:endParaRPr lang="es-ES_tradnl"/>
          </a:p>
        </p:txBody>
      </p:sp>
    </p:spTree>
    <p:extLst>
      <p:ext uri="{BB962C8B-B14F-4D97-AF65-F5344CB8AC3E}">
        <p14:creationId xmlns:p14="http://schemas.microsoft.com/office/powerpoint/2010/main" val="181132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9B256-67B9-9042-B682-62317A0E7B02}" type="datetimeFigureOut">
              <a:rPr lang="es-ES_tradnl" smtClean="0"/>
              <a:t>08/08/2019</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DD207-D571-4F49-A47E-0627551C0967}" type="slidenum">
              <a:rPr lang="es-ES_tradnl" smtClean="0"/>
              <a:t>‹Nº›</a:t>
            </a:fld>
            <a:endParaRPr lang="es-ES_tradnl"/>
          </a:p>
        </p:txBody>
      </p:sp>
    </p:spTree>
    <p:extLst>
      <p:ext uri="{BB962C8B-B14F-4D97-AF65-F5344CB8AC3E}">
        <p14:creationId xmlns:p14="http://schemas.microsoft.com/office/powerpoint/2010/main" val="1218682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88164" y="1888169"/>
            <a:ext cx="7772400" cy="1750031"/>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s-ES" b="1" kern="0" dirty="0">
                <a:solidFill>
                  <a:srgbClr val="DAA600"/>
                </a:solidFill>
                <a:latin typeface="Arial" pitchFamily="34" charset="0"/>
                <a:cs typeface="Arial" pitchFamily="34" charset="0"/>
                <a:sym typeface="Copperplate" pitchFamily="-109" charset="0"/>
              </a:rPr>
              <a:t>Sobreutilización de autoanálisis de la glucosa en pacientes con DM tipo 2 no </a:t>
            </a:r>
            <a:r>
              <a:rPr lang="es-ES" b="1" kern="0" dirty="0" err="1">
                <a:solidFill>
                  <a:srgbClr val="DAA600"/>
                </a:solidFill>
                <a:latin typeface="Arial" pitchFamily="34" charset="0"/>
                <a:cs typeface="Arial" pitchFamily="34" charset="0"/>
                <a:sym typeface="Copperplate" pitchFamily="-109" charset="0"/>
              </a:rPr>
              <a:t>insulinizados</a:t>
            </a:r>
            <a:r>
              <a:rPr lang="en-US" kern="0" dirty="0">
                <a:solidFill>
                  <a:srgbClr val="DAA600"/>
                </a:solidFill>
                <a:latin typeface="Arial" pitchFamily="34" charset="0"/>
                <a:cs typeface="Arial" pitchFamily="34" charset="0"/>
                <a:sym typeface="Copperplate" pitchFamily="-109" charset="0"/>
              </a:rPr>
              <a:t/>
            </a:r>
            <a:br>
              <a:rPr lang="en-US" kern="0" dirty="0">
                <a:solidFill>
                  <a:srgbClr val="DAA600"/>
                </a:solidFill>
                <a:latin typeface="Arial" pitchFamily="34" charset="0"/>
                <a:cs typeface="Arial" pitchFamily="34" charset="0"/>
                <a:sym typeface="Copperplate" pitchFamily="-109" charset="0"/>
              </a:rPr>
            </a:br>
            <a:endParaRPr lang="es-ES" dirty="0">
              <a:solidFill>
                <a:srgbClr val="DAA600"/>
              </a:solidFill>
              <a:latin typeface="Arial" pitchFamily="34" charset="0"/>
              <a:cs typeface="Arial" pitchFamily="34" charset="0"/>
            </a:endParaRPr>
          </a:p>
        </p:txBody>
      </p:sp>
      <p:sp>
        <p:nvSpPr>
          <p:cNvPr id="6" name="2 Subtítulo"/>
          <p:cNvSpPr txBox="1">
            <a:spLocks/>
          </p:cNvSpPr>
          <p:nvPr/>
        </p:nvSpPr>
        <p:spPr>
          <a:xfrm>
            <a:off x="-1" y="3444359"/>
            <a:ext cx="9099591" cy="792088"/>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lnSpc>
                <a:spcPct val="170000"/>
              </a:lnSpc>
            </a:pPr>
            <a:r>
              <a:rPr lang="es-ES_tradnl" sz="7200" b="1" kern="0" dirty="0" smtClean="0">
                <a:solidFill>
                  <a:schemeClr val="bg2">
                    <a:lumMod val="10000"/>
                  </a:schemeClr>
                </a:solidFill>
                <a:latin typeface="Arial" pitchFamily="34" charset="0"/>
                <a:ea typeface="+mj-ea"/>
                <a:cs typeface="Arial" pitchFamily="34" charset="0"/>
                <a:sym typeface="Copperplate" pitchFamily="-109" charset="0"/>
              </a:rPr>
              <a:t>Samir Toro, Clara Bermúdez-Tamayo, Antonio Olry de Labry Lima, </a:t>
            </a:r>
            <a:endParaRPr lang="es-ES_tradnl" sz="7200" b="1" kern="0" dirty="0" smtClean="0">
              <a:solidFill>
                <a:schemeClr val="bg2">
                  <a:lumMod val="10000"/>
                </a:schemeClr>
              </a:solidFill>
              <a:latin typeface="Arial" pitchFamily="34" charset="0"/>
              <a:ea typeface="+mj-ea"/>
              <a:cs typeface="Arial" pitchFamily="34" charset="0"/>
              <a:sym typeface="Copperplate" pitchFamily="-109" charset="0"/>
            </a:endParaRPr>
          </a:p>
          <a:p>
            <a:pPr algn="r">
              <a:lnSpc>
                <a:spcPct val="170000"/>
              </a:lnSpc>
            </a:pPr>
            <a:r>
              <a:rPr lang="es-ES_tradnl" sz="7200" b="1" u="sng" kern="0" dirty="0" smtClean="0">
                <a:solidFill>
                  <a:schemeClr val="bg2">
                    <a:lumMod val="10000"/>
                  </a:schemeClr>
                </a:solidFill>
                <a:latin typeface="Arial" pitchFamily="34" charset="0"/>
                <a:ea typeface="+mj-ea"/>
                <a:cs typeface="Arial" pitchFamily="34" charset="0"/>
                <a:sym typeface="Copperplate" pitchFamily="-109" charset="0"/>
              </a:rPr>
              <a:t>Eva </a:t>
            </a:r>
            <a:r>
              <a:rPr lang="es-ES_tradnl" sz="7200" b="1" u="sng" kern="0" dirty="0" smtClean="0">
                <a:solidFill>
                  <a:schemeClr val="bg2">
                    <a:lumMod val="10000"/>
                  </a:schemeClr>
                </a:solidFill>
                <a:latin typeface="Arial" pitchFamily="34" charset="0"/>
                <a:ea typeface="+mj-ea"/>
                <a:cs typeface="Arial" pitchFamily="34" charset="0"/>
                <a:sym typeface="Copperplate" pitchFamily="-109" charset="0"/>
              </a:rPr>
              <a:t>Martin Ruiz</a:t>
            </a:r>
            <a:r>
              <a:rPr lang="es-ES_tradnl" sz="7200" b="1" kern="0" dirty="0" smtClean="0">
                <a:solidFill>
                  <a:schemeClr val="bg2">
                    <a:lumMod val="10000"/>
                  </a:schemeClr>
                </a:solidFill>
                <a:latin typeface="Arial" pitchFamily="34" charset="0"/>
                <a:ea typeface="+mj-ea"/>
                <a:cs typeface="Arial" pitchFamily="34" charset="0"/>
                <a:sym typeface="Copperplate" pitchFamily="-109" charset="0"/>
              </a:rPr>
              <a:t>, Leticia Garcia Mochón, Jaime Jimenez-</a:t>
            </a:r>
            <a:r>
              <a:rPr lang="es-ES_tradnl" sz="7200" b="1" kern="0" dirty="0" err="1" smtClean="0">
                <a:solidFill>
                  <a:schemeClr val="bg2">
                    <a:lumMod val="10000"/>
                  </a:schemeClr>
                </a:solidFill>
                <a:latin typeface="Arial" pitchFamily="34" charset="0"/>
                <a:ea typeface="+mj-ea"/>
                <a:cs typeface="Arial" pitchFamily="34" charset="0"/>
                <a:sym typeface="Copperplate" pitchFamily="-109" charset="0"/>
              </a:rPr>
              <a:t>Pernett</a:t>
            </a:r>
            <a:r>
              <a:rPr lang="es-ES_tradnl" sz="7200" b="1" kern="0" dirty="0" smtClean="0">
                <a:solidFill>
                  <a:schemeClr val="bg2">
                    <a:lumMod val="10000"/>
                  </a:schemeClr>
                </a:solidFill>
                <a:latin typeface="Arial" pitchFamily="34" charset="0"/>
                <a:ea typeface="+mj-ea"/>
                <a:cs typeface="Arial" pitchFamily="34" charset="0"/>
                <a:sym typeface="Copperplate" pitchFamily="-109" charset="0"/>
              </a:rPr>
              <a:t> </a:t>
            </a:r>
          </a:p>
          <a:p>
            <a:pPr algn="l"/>
            <a:endParaRPr lang="es-ES_tradnl" sz="6200" b="1" kern="0" dirty="0" smtClean="0">
              <a:solidFill>
                <a:schemeClr val="bg2">
                  <a:lumMod val="10000"/>
                </a:schemeClr>
              </a:solidFill>
              <a:latin typeface="Arial" pitchFamily="34" charset="0"/>
              <a:ea typeface="+mj-ea"/>
              <a:cs typeface="Arial" pitchFamily="34" charset="0"/>
              <a:sym typeface="Copperplate" pitchFamily="-109" charset="0"/>
            </a:endParaRPr>
          </a:p>
          <a:p>
            <a:pPr algn="r"/>
            <a:endParaRPr lang="es-ES_tradnl" sz="3800" b="1" kern="0" dirty="0" smtClean="0">
              <a:solidFill>
                <a:schemeClr val="bg2">
                  <a:lumMod val="10000"/>
                </a:schemeClr>
              </a:solidFill>
              <a:latin typeface="Arial" pitchFamily="34" charset="0"/>
              <a:ea typeface="+mj-ea"/>
              <a:cs typeface="Arial" pitchFamily="34" charset="0"/>
              <a:sym typeface="Copperplate" pitchFamily="-109" charset="0"/>
            </a:endParaRPr>
          </a:p>
          <a:p>
            <a:pPr algn="r"/>
            <a:endParaRPr lang="es-ES_tradnl" sz="3800" b="1" kern="0" dirty="0">
              <a:solidFill>
                <a:schemeClr val="bg2">
                  <a:lumMod val="10000"/>
                </a:schemeClr>
              </a:solidFill>
              <a:latin typeface="Arial" pitchFamily="34" charset="0"/>
              <a:ea typeface="+mj-ea"/>
              <a:cs typeface="Arial" pitchFamily="34" charset="0"/>
              <a:sym typeface="Copperplate" pitchFamily="-109" charset="0"/>
            </a:endParaRPr>
          </a:p>
          <a:p>
            <a:pPr algn="l"/>
            <a:endParaRPr lang="es-ES" dirty="0"/>
          </a:p>
        </p:txBody>
      </p:sp>
      <p:pic>
        <p:nvPicPr>
          <p:cNvPr id="7" name="Imagen 6">
            <a:extLst>
              <a:ext uri="{FF2B5EF4-FFF2-40B4-BE49-F238E27FC236}">
                <a16:creationId xmlns:a16="http://schemas.microsoft.com/office/drawing/2014/main" id="{9F59D2CA-917B-C643-A3C5-3C5389710F4F}"/>
              </a:ext>
            </a:extLst>
          </p:cNvPr>
          <p:cNvPicPr>
            <a:picLocks noChangeAspect="1"/>
          </p:cNvPicPr>
          <p:nvPr/>
        </p:nvPicPr>
        <p:blipFill>
          <a:blip r:embed="rId2"/>
          <a:stretch>
            <a:fillRect/>
          </a:stretch>
        </p:blipFill>
        <p:spPr>
          <a:xfrm>
            <a:off x="-1" y="-1"/>
            <a:ext cx="9184821" cy="1632857"/>
          </a:xfrm>
          <a:prstGeom prst="rect">
            <a:avLst/>
          </a:prstGeom>
        </p:spPr>
      </p:pic>
      <p:sp>
        <p:nvSpPr>
          <p:cNvPr id="8" name="Rectangle 4"/>
          <p:cNvSpPr>
            <a:spLocks noChangeArrowheads="1"/>
          </p:cNvSpPr>
          <p:nvPr/>
        </p:nvSpPr>
        <p:spPr bwMode="auto">
          <a:xfrm>
            <a:off x="379197" y="4676114"/>
            <a:ext cx="845966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lang="es-ES" sz="1600" dirty="0" smtClean="0"/>
          </a:p>
          <a:p>
            <a:pPr lvl="0" defTabSz="914400" eaLnBrk="0" fontAlgn="base" hangingPunct="0">
              <a:spcBef>
                <a:spcPct val="0"/>
              </a:spcBef>
              <a:spcAft>
                <a:spcPct val="0"/>
              </a:spcAft>
            </a:pPr>
            <a:r>
              <a:rPr lang="es-ES" sz="1600" dirty="0" smtClean="0"/>
              <a:t>Todas las personas firmantes declaran no tener conflicto de interés alguno</a:t>
            </a:r>
            <a:endParaRPr kumimoji="0" lang="es-ES_tradnl" altLang="es-ES"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Arial" panose="020B0604020202020204" pitchFamily="34" charset="0"/>
              </a:rPr>
              <a:t>Escuela Andaluza de Salud Pública, Granada, España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Arial" panose="020B0604020202020204" pitchFamily="34" charset="0"/>
              </a:rPr>
              <a:t>CIBER de Epidemiología y Salud Pública (CIBERESP), España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chemeClr val="tx1"/>
                </a:solidFill>
                <a:effectLst/>
                <a:latin typeface="Arial" panose="020B0604020202020204" pitchFamily="34" charset="0"/>
              </a:rPr>
              <a:t>Instituto de Investigación </a:t>
            </a:r>
            <a:r>
              <a:rPr kumimoji="0" lang="es-ES" altLang="es-ES" sz="1200" b="0" i="0" u="none" strike="noStrike" cap="none" normalizeH="0" baseline="0" dirty="0" err="1" smtClean="0">
                <a:ln>
                  <a:noFill/>
                </a:ln>
                <a:solidFill>
                  <a:schemeClr val="tx1"/>
                </a:solidFill>
                <a:effectLst/>
                <a:latin typeface="Arial" panose="020B0604020202020204" pitchFamily="34" charset="0"/>
              </a:rPr>
              <a:t>Biosanitaria</a:t>
            </a:r>
            <a:r>
              <a:rPr kumimoji="0" lang="es-ES" altLang="es-ES" sz="1200" b="0" i="0" u="none" strike="noStrike" cap="none" normalizeH="0" baseline="0" dirty="0" smtClean="0">
                <a:ln>
                  <a:noFill/>
                </a:ln>
                <a:solidFill>
                  <a:schemeClr val="tx1"/>
                </a:solidFill>
                <a:effectLst/>
                <a:latin typeface="Arial" panose="020B0604020202020204" pitchFamily="34" charset="0"/>
              </a:rPr>
              <a:t>, Hospitales Universitarios de Granada/Universidad de Granada, Granada, España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pic>
        <p:nvPicPr>
          <p:cNvPr id="9" name="Imagen 8"/>
          <p:cNvPicPr>
            <a:picLocks noChangeAspect="1"/>
          </p:cNvPicPr>
          <p:nvPr/>
        </p:nvPicPr>
        <p:blipFill>
          <a:blip r:embed="rId3"/>
          <a:stretch>
            <a:fillRect/>
          </a:stretch>
        </p:blipFill>
        <p:spPr>
          <a:xfrm>
            <a:off x="0" y="6284190"/>
            <a:ext cx="2646539" cy="576117"/>
          </a:xfrm>
          <a:prstGeom prst="rect">
            <a:avLst/>
          </a:prstGeom>
        </p:spPr>
      </p:pic>
      <p:sp>
        <p:nvSpPr>
          <p:cNvPr id="10" name="CuadroTexto 9"/>
          <p:cNvSpPr txBox="1"/>
          <p:nvPr/>
        </p:nvSpPr>
        <p:spPr>
          <a:xfrm>
            <a:off x="2646539" y="6363799"/>
            <a:ext cx="6453051" cy="461665"/>
          </a:xfrm>
          <a:prstGeom prst="rect">
            <a:avLst/>
          </a:prstGeom>
          <a:noFill/>
        </p:spPr>
        <p:txBody>
          <a:bodyPr wrap="square" rtlCol="0">
            <a:spAutoFit/>
          </a:bodyPr>
          <a:lstStyle/>
          <a:p>
            <a:r>
              <a:rPr lang="es-ES_tradnl" sz="1200" dirty="0" smtClean="0"/>
              <a:t>Esta comunicación forma parte del proyecto financiado por la Consejería de Salud: </a:t>
            </a:r>
            <a:r>
              <a:rPr lang="es-ES" sz="1200" dirty="0"/>
              <a:t>Innovación para la des-adopción de prácticas no recomendadas en Atención Primaria. Proyecto Evita </a:t>
            </a:r>
            <a:r>
              <a:rPr lang="es-ES" sz="1200" dirty="0" smtClean="0"/>
              <a:t>AP. PIN-0155-2017 </a:t>
            </a:r>
            <a:endParaRPr lang="es-ES" sz="1200" dirty="0"/>
          </a:p>
        </p:txBody>
      </p:sp>
    </p:spTree>
    <p:extLst>
      <p:ext uri="{BB962C8B-B14F-4D97-AF65-F5344CB8AC3E}">
        <p14:creationId xmlns:p14="http://schemas.microsoft.com/office/powerpoint/2010/main" val="116127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p:cNvSpPr>
            <a:spLocks noGrp="1"/>
          </p:cNvSpPr>
          <p:nvPr>
            <p:ph type="title"/>
          </p:nvPr>
        </p:nvSpPr>
        <p:spPr>
          <a:xfrm>
            <a:off x="1257300" y="23386"/>
            <a:ext cx="7886700" cy="1325563"/>
          </a:xfrm>
        </p:spPr>
        <p:txBody>
          <a:bodyPr/>
          <a:lstStyle/>
          <a:p>
            <a:pPr algn="r"/>
            <a:r>
              <a:rPr lang="es-ES_tradnl" sz="4000" b="1" dirty="0" smtClean="0"/>
              <a:t>Resultados</a:t>
            </a:r>
            <a:r>
              <a:rPr lang="es-ES_tradnl" b="1" dirty="0" smtClean="0"/>
              <a:t>. </a:t>
            </a:r>
            <a:r>
              <a:rPr lang="es-ES_tradnl" sz="3600" dirty="0" smtClean="0"/>
              <a:t>Objetivo 1</a:t>
            </a:r>
            <a:endParaRPr lang="es-ES" sz="3600" dirty="0"/>
          </a:p>
        </p:txBody>
      </p:sp>
      <p:sp>
        <p:nvSpPr>
          <p:cNvPr id="16" name="CuadroTexto 15"/>
          <p:cNvSpPr txBox="1"/>
          <p:nvPr/>
        </p:nvSpPr>
        <p:spPr>
          <a:xfrm>
            <a:off x="345688" y="6345044"/>
            <a:ext cx="4227503" cy="300082"/>
          </a:xfrm>
          <a:prstGeom prst="rect">
            <a:avLst/>
          </a:prstGeom>
          <a:noFill/>
        </p:spPr>
        <p:txBody>
          <a:bodyPr wrap="square" rtlCol="0">
            <a:spAutoFit/>
          </a:bodyPr>
          <a:lstStyle/>
          <a:p>
            <a:r>
              <a:rPr lang="es-ES_tradnl" dirty="0" smtClean="0"/>
              <a:t>Datos referidos al periodo 15/05/2016 – 30/06/2017</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4259722208"/>
              </p:ext>
            </p:extLst>
          </p:nvPr>
        </p:nvGraphicFramePr>
        <p:xfrm>
          <a:off x="1257300" y="1916015"/>
          <a:ext cx="6391275" cy="3228975"/>
        </p:xfrm>
        <a:graphic>
          <a:graphicData uri="http://schemas.openxmlformats.org/drawingml/2006/table">
            <a:tbl>
              <a:tblPr firstRow="1" firstCol="1" bandRow="1"/>
              <a:tblGrid>
                <a:gridCol w="2340610">
                  <a:extLst>
                    <a:ext uri="{9D8B030D-6E8A-4147-A177-3AD203B41FA5}">
                      <a16:colId xmlns:a16="http://schemas.microsoft.com/office/drawing/2014/main" val="1160793823"/>
                    </a:ext>
                  </a:extLst>
                </a:gridCol>
                <a:gridCol w="644525">
                  <a:extLst>
                    <a:ext uri="{9D8B030D-6E8A-4147-A177-3AD203B41FA5}">
                      <a16:colId xmlns:a16="http://schemas.microsoft.com/office/drawing/2014/main" val="3422883208"/>
                    </a:ext>
                  </a:extLst>
                </a:gridCol>
                <a:gridCol w="942340">
                  <a:extLst>
                    <a:ext uri="{9D8B030D-6E8A-4147-A177-3AD203B41FA5}">
                      <a16:colId xmlns:a16="http://schemas.microsoft.com/office/drawing/2014/main" val="3615634721"/>
                    </a:ext>
                  </a:extLst>
                </a:gridCol>
                <a:gridCol w="1038225">
                  <a:extLst>
                    <a:ext uri="{9D8B030D-6E8A-4147-A177-3AD203B41FA5}">
                      <a16:colId xmlns:a16="http://schemas.microsoft.com/office/drawing/2014/main" val="3318221447"/>
                    </a:ext>
                  </a:extLst>
                </a:gridCol>
                <a:gridCol w="1425575">
                  <a:extLst>
                    <a:ext uri="{9D8B030D-6E8A-4147-A177-3AD203B41FA5}">
                      <a16:colId xmlns:a16="http://schemas.microsoft.com/office/drawing/2014/main" val="3560041822"/>
                    </a:ext>
                  </a:extLst>
                </a:gridCol>
              </a:tblGrid>
              <a:tr h="0">
                <a:tc>
                  <a:txBody>
                    <a:bodyPr/>
                    <a:lstStyle/>
                    <a:p>
                      <a:pPr>
                        <a:lnSpc>
                          <a:spcPct val="107000"/>
                        </a:lnSpc>
                        <a:spcAft>
                          <a:spcPts val="0"/>
                        </a:spcAft>
                      </a:pPr>
                      <a:r>
                        <a:rPr lang="es-ES"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Variables a estudio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Media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 típica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extLst>
                  <a:ext uri="{0D108BD9-81ED-4DB2-BD59-A6C34878D82A}">
                    <a16:rowId xmlns:a16="http://schemas.microsoft.com/office/drawing/2014/main" val="3516126234"/>
                  </a:ext>
                </a:extLst>
              </a:tr>
              <a:tr h="0">
                <a:tc>
                  <a:txBody>
                    <a:bodyPr/>
                    <a:lstStyle/>
                    <a:p>
                      <a:pP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18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95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63.52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16.51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val="108681254"/>
                  </a:ext>
                </a:extLst>
              </a:tr>
              <a:tr h="0">
                <a:tc>
                  <a:txBody>
                    <a:bodyPr/>
                    <a:lstStyle/>
                    <a:p>
                      <a:pP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Días de tratamiento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360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240.06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110.18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2240188807"/>
                  </a:ext>
                </a:extLst>
              </a:tr>
              <a:tr h="0">
                <a:tc>
                  <a:txBody>
                    <a:bodyPr/>
                    <a:lstStyle/>
                    <a:p>
                      <a:pP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Núm Tiras Sobreuso diario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0.69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1.50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val="871857789"/>
                  </a:ext>
                </a:extLst>
              </a:tr>
              <a:tr h="0">
                <a:tc>
                  <a:txBody>
                    <a:bodyPr/>
                    <a:lstStyle/>
                    <a:p>
                      <a:pP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Núm Tiras Sobreuso total tratamiento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8040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332.95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200" dirty="0">
                          <a:effectLst/>
                          <a:latin typeface="Calibri" panose="020F0502020204030204" pitchFamily="34" charset="0"/>
                          <a:ea typeface="Calibri" panose="020F0502020204030204" pitchFamily="34" charset="0"/>
                          <a:cs typeface="Times New Roman" panose="02020603050405020304" pitchFamily="18" charset="0"/>
                        </a:rPr>
                        <a:t>526.21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348028785"/>
                  </a:ext>
                </a:extLst>
              </a:tr>
            </a:tbl>
          </a:graphicData>
        </a:graphic>
      </p:graphicFrame>
    </p:spTree>
    <p:extLst>
      <p:ext uri="{BB962C8B-B14F-4D97-AF65-F5344CB8AC3E}">
        <p14:creationId xmlns:p14="http://schemas.microsoft.com/office/powerpoint/2010/main" val="2691594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p:cNvSpPr txBox="1"/>
          <p:nvPr/>
        </p:nvSpPr>
        <p:spPr>
          <a:xfrm>
            <a:off x="490654" y="6093641"/>
            <a:ext cx="8251902" cy="715581"/>
          </a:xfrm>
          <a:prstGeom prst="rect">
            <a:avLst/>
          </a:prstGeom>
          <a:noFill/>
        </p:spPr>
        <p:txBody>
          <a:bodyPr wrap="square" rtlCol="0">
            <a:spAutoFit/>
          </a:bodyPr>
          <a:lstStyle/>
          <a:p>
            <a:r>
              <a:rPr lang="es-ES_tradnl" dirty="0" smtClean="0"/>
              <a:t>Hay diferencias estadísticamente significativas en cuanto al consumo de tiras y el grupo de edad</a:t>
            </a:r>
          </a:p>
          <a:p>
            <a:r>
              <a:rPr lang="es-ES" dirty="0"/>
              <a:t>T</a:t>
            </a:r>
            <a:r>
              <a:rPr lang="es-ES" dirty="0" smtClean="0"/>
              <a:t>est </a:t>
            </a:r>
            <a:r>
              <a:rPr lang="es-ES" dirty="0"/>
              <a:t>de correlación </a:t>
            </a:r>
            <a:r>
              <a:rPr lang="es-ES" dirty="0" err="1"/>
              <a:t>Spearman</a:t>
            </a:r>
            <a:r>
              <a:rPr lang="es-ES" dirty="0"/>
              <a:t>, el coeficiente de correlación lineal entre Edad y Sobreuso de tiras reactivas es -</a:t>
            </a:r>
            <a:r>
              <a:rPr lang="es-ES" dirty="0" smtClean="0"/>
              <a:t>0,22 (asociación débil) </a:t>
            </a:r>
            <a:endParaRPr lang="es-ES" dirty="0"/>
          </a:p>
        </p:txBody>
      </p:sp>
      <p:sp>
        <p:nvSpPr>
          <p:cNvPr id="2" name="CuadroTexto 1"/>
          <p:cNvSpPr txBox="1"/>
          <p:nvPr/>
        </p:nvSpPr>
        <p:spPr>
          <a:xfrm>
            <a:off x="2531327" y="5285678"/>
            <a:ext cx="4906536" cy="307777"/>
          </a:xfrm>
          <a:prstGeom prst="rect">
            <a:avLst/>
          </a:prstGeom>
          <a:noFill/>
        </p:spPr>
        <p:txBody>
          <a:bodyPr wrap="square" rtlCol="0">
            <a:spAutoFit/>
          </a:bodyPr>
          <a:lstStyle/>
          <a:p>
            <a:r>
              <a:rPr lang="es-ES" sz="1400" dirty="0" smtClean="0"/>
              <a:t>Total </a:t>
            </a:r>
            <a:r>
              <a:rPr lang="es-ES" sz="1400" dirty="0"/>
              <a:t>de exceso de </a:t>
            </a:r>
            <a:r>
              <a:rPr lang="es-ES" sz="1400" dirty="0" smtClean="0"/>
              <a:t>prescripción: 424.517 </a:t>
            </a:r>
            <a:r>
              <a:rPr lang="es-ES" sz="1400" dirty="0"/>
              <a:t>tiras</a:t>
            </a:r>
            <a:endParaRPr lang="es-ES" dirty="0"/>
          </a:p>
        </p:txBody>
      </p:sp>
      <p:sp>
        <p:nvSpPr>
          <p:cNvPr id="6" name="Elipse 5"/>
          <p:cNvSpPr/>
          <p:nvPr/>
        </p:nvSpPr>
        <p:spPr>
          <a:xfrm>
            <a:off x="4813609" y="4975371"/>
            <a:ext cx="1117966" cy="9254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Tabla 6"/>
          <p:cNvGraphicFramePr>
            <a:graphicFrameLocks noGrp="1"/>
          </p:cNvGraphicFramePr>
          <p:nvPr>
            <p:extLst>
              <p:ext uri="{D42A27DB-BD31-4B8C-83A1-F6EECF244321}">
                <p14:modId xmlns:p14="http://schemas.microsoft.com/office/powerpoint/2010/main" val="49260836"/>
              </p:ext>
            </p:extLst>
          </p:nvPr>
        </p:nvGraphicFramePr>
        <p:xfrm>
          <a:off x="490654" y="724825"/>
          <a:ext cx="8329961" cy="4007886"/>
        </p:xfrm>
        <a:graphic>
          <a:graphicData uri="http://schemas.openxmlformats.org/drawingml/2006/table">
            <a:tbl>
              <a:tblPr firstRow="1" firstCol="1" bandRow="1"/>
              <a:tblGrid>
                <a:gridCol w="1139540">
                  <a:extLst>
                    <a:ext uri="{9D8B030D-6E8A-4147-A177-3AD203B41FA5}">
                      <a16:colId xmlns:a16="http://schemas.microsoft.com/office/drawing/2014/main" val="2385872167"/>
                    </a:ext>
                  </a:extLst>
                </a:gridCol>
                <a:gridCol w="1622676">
                  <a:extLst>
                    <a:ext uri="{9D8B030D-6E8A-4147-A177-3AD203B41FA5}">
                      <a16:colId xmlns:a16="http://schemas.microsoft.com/office/drawing/2014/main" val="1338320626"/>
                    </a:ext>
                  </a:extLst>
                </a:gridCol>
                <a:gridCol w="1052907">
                  <a:extLst>
                    <a:ext uri="{9D8B030D-6E8A-4147-A177-3AD203B41FA5}">
                      <a16:colId xmlns:a16="http://schemas.microsoft.com/office/drawing/2014/main" val="2989762038"/>
                    </a:ext>
                  </a:extLst>
                </a:gridCol>
                <a:gridCol w="1074564">
                  <a:extLst>
                    <a:ext uri="{9D8B030D-6E8A-4147-A177-3AD203B41FA5}">
                      <a16:colId xmlns:a16="http://schemas.microsoft.com/office/drawing/2014/main" val="1691838918"/>
                    </a:ext>
                  </a:extLst>
                </a:gridCol>
                <a:gridCol w="1267821">
                  <a:extLst>
                    <a:ext uri="{9D8B030D-6E8A-4147-A177-3AD203B41FA5}">
                      <a16:colId xmlns:a16="http://schemas.microsoft.com/office/drawing/2014/main" val="955923581"/>
                    </a:ext>
                  </a:extLst>
                </a:gridCol>
                <a:gridCol w="1099554">
                  <a:extLst>
                    <a:ext uri="{9D8B030D-6E8A-4147-A177-3AD203B41FA5}">
                      <a16:colId xmlns:a16="http://schemas.microsoft.com/office/drawing/2014/main" val="2674207968"/>
                    </a:ext>
                  </a:extLst>
                </a:gridCol>
                <a:gridCol w="1072899">
                  <a:extLst>
                    <a:ext uri="{9D8B030D-6E8A-4147-A177-3AD203B41FA5}">
                      <a16:colId xmlns:a16="http://schemas.microsoft.com/office/drawing/2014/main" val="4253058030"/>
                    </a:ext>
                  </a:extLst>
                </a:gridCol>
              </a:tblGrid>
              <a:tr h="1032774">
                <a:tc>
                  <a:txBody>
                    <a:bodyPr/>
                    <a:lstStyle/>
                    <a:p>
                      <a:pPr>
                        <a:lnSpc>
                          <a:spcPct val="107000"/>
                        </a:lnSpc>
                        <a:spcAft>
                          <a:spcPts val="0"/>
                        </a:spcAft>
                      </a:pPr>
                      <a:r>
                        <a:rPr lang="es-ES" sz="20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nSpc>
                          <a:spcPct val="107000"/>
                        </a:lnSpc>
                        <a:spcAft>
                          <a:spcPts val="0"/>
                        </a:spcAft>
                      </a:pPr>
                      <a:r>
                        <a:rPr lang="es-ES" sz="2000" b="1"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Total prescripciones de tiras</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nSpc>
                          <a:spcPct val="107000"/>
                        </a:lnSpc>
                        <a:spcAft>
                          <a:spcPts val="0"/>
                        </a:spcAft>
                      </a:pPr>
                      <a:r>
                        <a:rPr lang="es-ES" sz="20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Media de tiras en exceso</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nSpc>
                          <a:spcPct val="107000"/>
                        </a:lnSpc>
                        <a:spcAft>
                          <a:spcPts val="0"/>
                        </a:spcAft>
                      </a:pPr>
                      <a:r>
                        <a:rPr lang="es-ES" sz="20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Total tiras en exceso</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nSpc>
                          <a:spcPct val="107000"/>
                        </a:lnSpc>
                        <a:spcAft>
                          <a:spcPts val="0"/>
                        </a:spcAft>
                      </a:pPr>
                      <a:r>
                        <a:rPr lang="es-ES" sz="20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Porcentaje de tiras en exceso</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nSpc>
                          <a:spcPct val="107000"/>
                        </a:lnSpc>
                        <a:spcAft>
                          <a:spcPts val="0"/>
                        </a:spcAft>
                      </a:pPr>
                      <a:r>
                        <a:rPr lang="es-ES" sz="20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Valor unitario tira reactiva €</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tc>
                  <a:txBody>
                    <a:bodyPr/>
                    <a:lstStyle/>
                    <a:p>
                      <a:pPr>
                        <a:lnSpc>
                          <a:spcPct val="107000"/>
                        </a:lnSpc>
                        <a:spcAft>
                          <a:spcPts val="0"/>
                        </a:spcAft>
                      </a:pPr>
                      <a:r>
                        <a:rPr lang="es-ES" sz="20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Exceso de coste €</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90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2650537975"/>
                  </a:ext>
                </a:extLst>
              </a:tr>
              <a:tr h="344258">
                <a:tc gridSpan="7">
                  <a:txBody>
                    <a:bodyPr/>
                    <a:lstStyle/>
                    <a:p>
                      <a:pPr>
                        <a:lnSpc>
                          <a:spcPct val="107000"/>
                        </a:lnSpc>
                        <a:spcAft>
                          <a:spcPts val="0"/>
                        </a:spcAft>
                      </a:pPr>
                      <a:r>
                        <a:rPr lang="es-ES" sz="20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Desglose coste en euros por Sexo</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898761477"/>
                  </a:ext>
                </a:extLst>
              </a:tr>
              <a:tr h="344258">
                <a:tc>
                  <a:txBody>
                    <a:bodyPr/>
                    <a:lstStyle/>
                    <a:p>
                      <a:pPr>
                        <a:lnSpc>
                          <a:spcPct val="107000"/>
                        </a:lnSpc>
                        <a:spcAft>
                          <a:spcPts val="0"/>
                        </a:spcAft>
                      </a:pPr>
                      <a:r>
                        <a:rPr lang="es-ES" sz="20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Hombres</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es-E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242357</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es-E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345.60</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es-E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223949</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es-E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92.40%</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rowSpan="2">
                  <a:txBody>
                    <a:bodyPr/>
                    <a:lstStyle/>
                    <a:p>
                      <a:pPr algn="ctr">
                        <a:lnSpc>
                          <a:spcPct val="107000"/>
                        </a:lnSpc>
                        <a:spcAft>
                          <a:spcPts val="0"/>
                        </a:spcAft>
                      </a:pPr>
                      <a:r>
                        <a:rPr lang="es-E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0.29</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es-ES" sz="200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64.945</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581830525"/>
                  </a:ext>
                </a:extLst>
              </a:tr>
              <a:tr h="344258">
                <a:tc>
                  <a:txBody>
                    <a:bodyPr/>
                    <a:lstStyle/>
                    <a:p>
                      <a:pPr>
                        <a:lnSpc>
                          <a:spcPct val="107000"/>
                        </a:lnSpc>
                        <a:spcAft>
                          <a:spcPts val="0"/>
                        </a:spcAft>
                      </a:pPr>
                      <a:r>
                        <a:rPr lang="es-ES" sz="20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Mujeres</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00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218783</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00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319.88</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00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200568</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91.67%</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vMerge="1">
                  <a:txBody>
                    <a:bodyPr/>
                    <a:lstStyle/>
                    <a:p>
                      <a:endParaRPr lang="es-ES"/>
                    </a:p>
                  </a:txBody>
                  <a:tcPr/>
                </a:tc>
                <a:tc>
                  <a:txBody>
                    <a:bodyPr/>
                    <a:lstStyle/>
                    <a:p>
                      <a:pPr algn="ctr">
                        <a:lnSpc>
                          <a:spcPct val="107000"/>
                        </a:lnSpc>
                        <a:spcAft>
                          <a:spcPts val="0"/>
                        </a:spcAft>
                      </a:pPr>
                      <a:r>
                        <a:rPr lang="es-E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58165</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76035384"/>
                  </a:ext>
                </a:extLst>
              </a:tr>
              <a:tr h="344258">
                <a:tc gridSpan="6">
                  <a:txBody>
                    <a:bodyPr/>
                    <a:lstStyle/>
                    <a:p>
                      <a:pPr>
                        <a:lnSpc>
                          <a:spcPct val="107000"/>
                        </a:lnSpc>
                        <a:spcAft>
                          <a:spcPts val="0"/>
                        </a:spcAft>
                      </a:pPr>
                      <a:r>
                        <a:rPr lang="es-ES" sz="20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Desglose coste en euros por grupo de edad</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nSpc>
                          <a:spcPct val="107000"/>
                        </a:lnSpc>
                        <a:spcAft>
                          <a:spcPts val="0"/>
                        </a:spcAft>
                      </a:pPr>
                      <a:r>
                        <a:rPr lang="es-ES" sz="200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599579014"/>
                  </a:ext>
                </a:extLst>
              </a:tr>
              <a:tr h="344258">
                <a:tc>
                  <a:txBody>
                    <a:bodyPr/>
                    <a:lstStyle/>
                    <a:p>
                      <a:pPr>
                        <a:lnSpc>
                          <a:spcPct val="107000"/>
                        </a:lnSpc>
                        <a:spcAft>
                          <a:spcPts val="0"/>
                        </a:spcAft>
                      </a:pPr>
                      <a:r>
                        <a:rPr lang="es-ES" sz="20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&lt; 65 años</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281468</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441.98</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262177</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93.15%</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rowSpan="2">
                  <a:txBody>
                    <a:bodyPr/>
                    <a:lstStyle/>
                    <a:p>
                      <a:pPr algn="ctr">
                        <a:lnSpc>
                          <a:spcPct val="107000"/>
                        </a:lnSpc>
                        <a:spcAft>
                          <a:spcPts val="0"/>
                        </a:spcAft>
                      </a:pPr>
                      <a:r>
                        <a:rPr lang="es-E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0.29</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76031</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630407391"/>
                  </a:ext>
                </a:extLst>
              </a:tr>
              <a:tr h="290223">
                <a:tc>
                  <a:txBody>
                    <a:bodyPr/>
                    <a:lstStyle/>
                    <a:p>
                      <a:pPr>
                        <a:lnSpc>
                          <a:spcPct val="107000"/>
                        </a:lnSpc>
                        <a:spcAft>
                          <a:spcPts val="0"/>
                        </a:spcAft>
                      </a:pPr>
                      <a:r>
                        <a:rPr lang="es-ES" sz="20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&gt; 65 años</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es-ES" sz="200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179672</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es-ES" sz="200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233.56</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es-ES" sz="200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162340</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ctr">
                        <a:lnSpc>
                          <a:spcPct val="107000"/>
                        </a:lnSpc>
                        <a:spcAft>
                          <a:spcPts val="0"/>
                        </a:spcAft>
                      </a:pPr>
                      <a:r>
                        <a:rPr lang="es-ES" sz="200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90.35%</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vMerge="1">
                  <a:txBody>
                    <a:bodyPr/>
                    <a:lstStyle/>
                    <a:p>
                      <a:endParaRPr lang="es-ES"/>
                    </a:p>
                  </a:txBody>
                  <a:tcPr/>
                </a:tc>
                <a:tc>
                  <a:txBody>
                    <a:bodyPr/>
                    <a:lstStyle/>
                    <a:p>
                      <a:pPr algn="ctr">
                        <a:lnSpc>
                          <a:spcPct val="107000"/>
                        </a:lnSpc>
                        <a:spcAft>
                          <a:spcPts val="0"/>
                        </a:spcAft>
                      </a:pPr>
                      <a:r>
                        <a:rPr lang="es-ES" sz="20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47079</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90709352"/>
                  </a:ext>
                </a:extLst>
              </a:tr>
              <a:tr h="344258">
                <a:tc>
                  <a:txBody>
                    <a:bodyPr/>
                    <a:lstStyle/>
                    <a:p>
                      <a:pPr>
                        <a:lnSpc>
                          <a:spcPct val="107000"/>
                        </a:lnSpc>
                        <a:spcAft>
                          <a:spcPts val="0"/>
                        </a:spcAft>
                      </a:pPr>
                      <a:r>
                        <a:rPr lang="es-ES" sz="200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TOTAL</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nSpc>
                          <a:spcPct val="107000"/>
                        </a:lnSpc>
                        <a:spcAft>
                          <a:spcPts val="0"/>
                        </a:spcAft>
                      </a:pPr>
                      <a:r>
                        <a:rPr lang="es-ES" sz="20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nSpc>
                          <a:spcPct val="107000"/>
                        </a:lnSpc>
                        <a:spcAft>
                          <a:spcPts val="0"/>
                        </a:spcAft>
                      </a:pPr>
                      <a:r>
                        <a:rPr lang="es-ES" sz="2000" b="1"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nSpc>
                          <a:spcPct val="107000"/>
                        </a:lnSpc>
                        <a:spcAft>
                          <a:spcPts val="0"/>
                        </a:spcAft>
                      </a:pPr>
                      <a:r>
                        <a:rPr lang="es-ES" sz="20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nSpc>
                          <a:spcPct val="107000"/>
                        </a:lnSpc>
                        <a:spcAft>
                          <a:spcPts val="0"/>
                        </a:spcAft>
                      </a:pPr>
                      <a:r>
                        <a:rPr lang="es-ES" sz="20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8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nSpc>
                          <a:spcPct val="107000"/>
                        </a:lnSpc>
                        <a:spcAft>
                          <a:spcPts val="0"/>
                        </a:spcAft>
                      </a:pPr>
                      <a:r>
                        <a:rPr lang="es-ES" sz="2000" b="1"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nSpc>
                          <a:spcPct val="107000"/>
                        </a:lnSpc>
                        <a:spcAft>
                          <a:spcPts val="0"/>
                        </a:spcAft>
                      </a:pPr>
                      <a:r>
                        <a:rPr lang="es-ES" sz="2000" b="1"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rPr>
                        <a:t>123110€</a:t>
                      </a:r>
                      <a:endParaRPr lang="es-ES" sz="18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975802817"/>
                  </a:ext>
                </a:extLst>
              </a:tr>
            </a:tbl>
          </a:graphicData>
        </a:graphic>
      </p:graphicFrame>
      <p:sp>
        <p:nvSpPr>
          <p:cNvPr id="3" name="Elipse 2"/>
          <p:cNvSpPr/>
          <p:nvPr/>
        </p:nvSpPr>
        <p:spPr>
          <a:xfrm>
            <a:off x="7780708" y="4194786"/>
            <a:ext cx="1039907" cy="7940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02164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3"/>
          <p:cNvSpPr txBox="1">
            <a:spLocks/>
          </p:cNvSpPr>
          <p:nvPr/>
        </p:nvSpPr>
        <p:spPr>
          <a:xfrm>
            <a:off x="94583" y="268712"/>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4000" b="1" dirty="0" smtClean="0"/>
              <a:t>Resultados. </a:t>
            </a:r>
            <a:r>
              <a:rPr lang="es-ES_tradnl" sz="3600" dirty="0" smtClean="0"/>
              <a:t>Objetivo 2</a:t>
            </a:r>
            <a:endParaRPr lang="es-ES" sz="3600" dirty="0"/>
          </a:p>
        </p:txBody>
      </p:sp>
      <p:graphicFrame>
        <p:nvGraphicFramePr>
          <p:cNvPr id="4" name="Diagrama 3"/>
          <p:cNvGraphicFramePr/>
          <p:nvPr>
            <p:extLst>
              <p:ext uri="{D42A27DB-BD31-4B8C-83A1-F6EECF244321}">
                <p14:modId xmlns:p14="http://schemas.microsoft.com/office/powerpoint/2010/main" val="96858546"/>
              </p:ext>
            </p:extLst>
          </p:nvPr>
        </p:nvGraphicFramePr>
        <p:xfrm>
          <a:off x="1535152" y="2123744"/>
          <a:ext cx="68617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275790" y="1404705"/>
            <a:ext cx="7828156" cy="707886"/>
          </a:xfrm>
          <a:prstGeom prst="rect">
            <a:avLst/>
          </a:prstGeom>
          <a:noFill/>
        </p:spPr>
        <p:txBody>
          <a:bodyPr wrap="square" rtlCol="0">
            <a:spAutoFit/>
          </a:bodyPr>
          <a:lstStyle/>
          <a:p>
            <a:r>
              <a:rPr lang="es-ES_tradnl" sz="4000" dirty="0" smtClean="0">
                <a:solidFill>
                  <a:schemeClr val="accent5">
                    <a:lumMod val="75000"/>
                  </a:schemeClr>
                </a:solidFill>
              </a:rPr>
              <a:t>Perfiles profesionales entrevistados: </a:t>
            </a:r>
            <a:endParaRPr lang="es-ES" sz="4000" dirty="0">
              <a:solidFill>
                <a:schemeClr val="accent5">
                  <a:lumMod val="75000"/>
                </a:schemeClr>
              </a:solidFill>
            </a:endParaRPr>
          </a:p>
        </p:txBody>
      </p:sp>
    </p:spTree>
    <p:extLst>
      <p:ext uri="{BB962C8B-B14F-4D97-AF65-F5344CB8AC3E}">
        <p14:creationId xmlns:p14="http://schemas.microsoft.com/office/powerpoint/2010/main" val="256515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3"/>
          <p:cNvSpPr txBox="1">
            <a:spLocks/>
          </p:cNvSpPr>
          <p:nvPr/>
        </p:nvSpPr>
        <p:spPr>
          <a:xfrm>
            <a:off x="123855" y="282342"/>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4000" b="1" dirty="0" smtClean="0"/>
              <a:t>Resultados</a:t>
            </a:r>
            <a:r>
              <a:rPr lang="es-ES_tradnl" dirty="0" smtClean="0"/>
              <a:t>. </a:t>
            </a:r>
            <a:r>
              <a:rPr lang="es-ES_tradnl" sz="3600" b="1" dirty="0" smtClean="0"/>
              <a:t>Objetivo 2</a:t>
            </a:r>
            <a:endParaRPr lang="es-ES" sz="3600" b="1" dirty="0"/>
          </a:p>
        </p:txBody>
      </p:sp>
      <p:sp>
        <p:nvSpPr>
          <p:cNvPr id="2" name="CuadroTexto 1"/>
          <p:cNvSpPr txBox="1"/>
          <p:nvPr/>
        </p:nvSpPr>
        <p:spPr>
          <a:xfrm>
            <a:off x="412595" y="1438507"/>
            <a:ext cx="8196146" cy="830997"/>
          </a:xfrm>
          <a:prstGeom prst="rect">
            <a:avLst/>
          </a:prstGeom>
          <a:noFill/>
        </p:spPr>
        <p:txBody>
          <a:bodyPr wrap="square" rtlCol="0">
            <a:spAutoFit/>
          </a:bodyPr>
          <a:lstStyle/>
          <a:p>
            <a:pPr marL="342900" indent="-342900">
              <a:buFont typeface="Wingdings" panose="05000000000000000000" pitchFamily="2" charset="2"/>
              <a:buChar char="Ø"/>
            </a:pPr>
            <a:r>
              <a:rPr lang="es-ES" sz="2400" dirty="0" smtClean="0"/>
              <a:t>Reconocen </a:t>
            </a:r>
            <a:r>
              <a:rPr lang="es-ES" sz="2400" dirty="0"/>
              <a:t>el exceso de prescripciones, </a:t>
            </a:r>
            <a:r>
              <a:rPr lang="es-ES" sz="2400" dirty="0" smtClean="0"/>
              <a:t>su </a:t>
            </a:r>
            <a:r>
              <a:rPr lang="es-ES" sz="2400" dirty="0"/>
              <a:t>repercusión sobre la </a:t>
            </a:r>
            <a:r>
              <a:rPr lang="es-ES" sz="2400" dirty="0" smtClean="0"/>
              <a:t>calidad y el gasto. </a:t>
            </a:r>
            <a:endParaRPr lang="es-ES" sz="2400" dirty="0"/>
          </a:p>
        </p:txBody>
      </p:sp>
      <p:graphicFrame>
        <p:nvGraphicFramePr>
          <p:cNvPr id="4" name="Diagrama 3"/>
          <p:cNvGraphicFramePr/>
          <p:nvPr>
            <p:extLst>
              <p:ext uri="{D42A27DB-BD31-4B8C-83A1-F6EECF244321}">
                <p14:modId xmlns:p14="http://schemas.microsoft.com/office/powerpoint/2010/main" val="958642529"/>
              </p:ext>
            </p:extLst>
          </p:nvPr>
        </p:nvGraphicFramePr>
        <p:xfrm>
          <a:off x="1624361" y="254557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5201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21801" y="789197"/>
            <a:ext cx="5842697"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sz="2000" i="1" dirty="0"/>
              <a:t>“Pues es complicado porque, yo intento siempre por el bien del paciente prescribirle lo que realmente necesitan para su enfermedad, a veces hay que informarles de que lo que están solicitando no le es necesario para el control de su enfermedad”.</a:t>
            </a:r>
          </a:p>
          <a:p>
            <a:r>
              <a:rPr lang="es-ES" sz="2000" dirty="0"/>
              <a:t>(Hombre, Médico de familia y salud comunitaria).</a:t>
            </a:r>
            <a:endParaRPr lang="es-ES" sz="2000" dirty="0"/>
          </a:p>
        </p:txBody>
      </p:sp>
      <p:sp>
        <p:nvSpPr>
          <p:cNvPr id="5" name="Rectángulo 4"/>
          <p:cNvSpPr/>
          <p:nvPr/>
        </p:nvSpPr>
        <p:spPr>
          <a:xfrm>
            <a:off x="747130" y="3587867"/>
            <a:ext cx="7672039" cy="224676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s-ES" sz="2000" i="1" dirty="0" smtClean="0"/>
              <a:t>“Explicándole y enfrentándome al usuario en muchas ocasiones que las tiras no les son necesarias porque ellos no van a modificar ninguna medicación con las tiras, y no son al no tomar ninguna medicación que les baje bruscamente el azúcar, no precisan ningún control nada más que explicarle bien los síntomas llamativos que en un momento dado tienen que notar para que ellos lo vean como una urgencia”.</a:t>
            </a:r>
          </a:p>
          <a:p>
            <a:r>
              <a:rPr lang="es-ES" sz="2000" i="1" dirty="0" smtClean="0"/>
              <a:t>(Mujer, Enfermera)</a:t>
            </a:r>
            <a:endParaRPr lang="es-ES" sz="2000" i="1" dirty="0"/>
          </a:p>
        </p:txBody>
      </p:sp>
    </p:spTree>
    <p:extLst>
      <p:ext uri="{BB962C8B-B14F-4D97-AF65-F5344CB8AC3E}">
        <p14:creationId xmlns:p14="http://schemas.microsoft.com/office/powerpoint/2010/main" val="144189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73405" y="748242"/>
            <a:ext cx="622238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sz="1800" i="1" dirty="0"/>
              <a:t>“Pues escuchándolos primero, valorando que fármacos tiene prescrito, y explicándole, si llevan razón pues mira lleva razón, o si no llevan razón pues mira no te lo voy a recetar por esto”.</a:t>
            </a:r>
          </a:p>
          <a:p>
            <a:r>
              <a:rPr lang="es-ES" sz="1800" i="1" dirty="0"/>
              <a:t>(Hombre, Médico de familia y salud comunitaria).</a:t>
            </a:r>
          </a:p>
        </p:txBody>
      </p:sp>
      <p:sp>
        <p:nvSpPr>
          <p:cNvPr id="3" name="Rectángulo 2"/>
          <p:cNvSpPr/>
          <p:nvPr/>
        </p:nvSpPr>
        <p:spPr>
          <a:xfrm>
            <a:off x="747133" y="2818591"/>
            <a:ext cx="7582829"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2000" i="1" dirty="0"/>
              <a:t>“Si esas recomendaciones llegan a un centro de salud donde hallan tres jubilados que no están cubiertos, pues pueden mandar la recomendación envueltas en cajas de bombones, que no echaremos cuenta, depende mucho, no solo de la voluntad si no de la disponibilidad de los profesionales”</a:t>
            </a:r>
          </a:p>
          <a:p>
            <a:r>
              <a:rPr lang="es-ES" sz="2000" i="1" dirty="0"/>
              <a:t>(Hombre, Médico de familia y salud comunitaria).</a:t>
            </a:r>
          </a:p>
        </p:txBody>
      </p:sp>
    </p:spTree>
    <p:extLst>
      <p:ext uri="{BB962C8B-B14F-4D97-AF65-F5344CB8AC3E}">
        <p14:creationId xmlns:p14="http://schemas.microsoft.com/office/powerpoint/2010/main" val="3937866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4000" b="1" dirty="0" smtClean="0"/>
              <a:t>Conclusiones</a:t>
            </a:r>
            <a:endParaRPr lang="es-ES" sz="4000" b="1" dirty="0"/>
          </a:p>
        </p:txBody>
      </p:sp>
      <p:sp>
        <p:nvSpPr>
          <p:cNvPr id="3" name="Marcador de contenido 2"/>
          <p:cNvSpPr>
            <a:spLocks noGrp="1"/>
          </p:cNvSpPr>
          <p:nvPr>
            <p:ph idx="1"/>
          </p:nvPr>
        </p:nvSpPr>
        <p:spPr>
          <a:xfrm>
            <a:off x="729011" y="1940313"/>
            <a:ext cx="7886700" cy="2375209"/>
          </a:xfrm>
        </p:spPr>
        <p:txBody>
          <a:bodyPr>
            <a:normAutofit lnSpcReduction="10000"/>
          </a:bodyPr>
          <a:lstStyle/>
          <a:p>
            <a:r>
              <a:rPr lang="es-ES_tradnl" dirty="0" smtClean="0"/>
              <a:t>Constatación de existencia de sobre-prescripción que genera un gasto innecesario.</a:t>
            </a:r>
          </a:p>
          <a:p>
            <a:pPr lvl="1"/>
            <a:r>
              <a:rPr lang="es-ES" dirty="0"/>
              <a:t>La adecuación </a:t>
            </a:r>
            <a:r>
              <a:rPr lang="es-ES" dirty="0" smtClean="0"/>
              <a:t>prescripción </a:t>
            </a:r>
            <a:r>
              <a:rPr lang="es-ES" dirty="0"/>
              <a:t>de tiras se ajustó </a:t>
            </a:r>
            <a:r>
              <a:rPr lang="es-ES" dirty="0" smtClean="0"/>
              <a:t>en 1,8</a:t>
            </a:r>
            <a:r>
              <a:rPr lang="es-ES" dirty="0"/>
              <a:t>% de la población total. </a:t>
            </a:r>
          </a:p>
          <a:p>
            <a:r>
              <a:rPr lang="es-ES_tradnl" dirty="0" smtClean="0"/>
              <a:t>Estrategias globales, amplias y sostenidas en el tiempo</a:t>
            </a:r>
            <a:endParaRPr lang="es-ES" dirty="0"/>
          </a:p>
        </p:txBody>
      </p:sp>
    </p:spTree>
    <p:extLst>
      <p:ext uri="{BB962C8B-B14F-4D97-AF65-F5344CB8AC3E}">
        <p14:creationId xmlns:p14="http://schemas.microsoft.com/office/powerpoint/2010/main" val="140229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280760" y="965394"/>
            <a:ext cx="2543175" cy="1790700"/>
          </a:xfrm>
          <a:prstGeom prst="rect">
            <a:avLst/>
          </a:prstGeom>
        </p:spPr>
      </p:pic>
      <p:pic>
        <p:nvPicPr>
          <p:cNvPr id="9" name="Imagen 8"/>
          <p:cNvPicPr>
            <a:picLocks noChangeAspect="1"/>
          </p:cNvPicPr>
          <p:nvPr/>
        </p:nvPicPr>
        <p:blipFill>
          <a:blip r:embed="rId4"/>
          <a:stretch>
            <a:fillRect/>
          </a:stretch>
        </p:blipFill>
        <p:spPr>
          <a:xfrm>
            <a:off x="6225217" y="3000462"/>
            <a:ext cx="2654260" cy="1925463"/>
          </a:xfrm>
          <a:prstGeom prst="rect">
            <a:avLst/>
          </a:prstGeom>
        </p:spPr>
      </p:pic>
      <p:sp>
        <p:nvSpPr>
          <p:cNvPr id="4" name="Marcador de texto 3"/>
          <p:cNvSpPr>
            <a:spLocks noGrp="1"/>
          </p:cNvSpPr>
          <p:nvPr>
            <p:ph type="body" sz="half" idx="2"/>
          </p:nvPr>
        </p:nvSpPr>
        <p:spPr>
          <a:xfrm>
            <a:off x="496027" y="1252305"/>
            <a:ext cx="5570236" cy="5271720"/>
          </a:xfrm>
        </p:spPr>
        <p:txBody>
          <a:bodyPr>
            <a:normAutofit/>
          </a:bodyPr>
          <a:lstStyle/>
          <a:p>
            <a:endParaRPr lang="es-ES" sz="2000" dirty="0"/>
          </a:p>
          <a:p>
            <a:pPr marL="285750" indent="-285750">
              <a:buFontTx/>
              <a:buChar char="-"/>
            </a:pPr>
            <a:r>
              <a:rPr lang="es-ES" sz="2000" dirty="0" smtClean="0"/>
              <a:t>Experiencias internacionales de trabajo conjunto a través de </a:t>
            </a:r>
            <a:r>
              <a:rPr lang="es-ES" sz="2800" dirty="0" smtClean="0">
                <a:solidFill>
                  <a:srgbClr val="002060"/>
                </a:solidFill>
              </a:rPr>
              <a:t>sociedades científicas.</a:t>
            </a:r>
            <a:endParaRPr lang="es-ES" sz="3600" dirty="0" smtClean="0">
              <a:solidFill>
                <a:srgbClr val="002060"/>
              </a:solidFill>
            </a:endParaRPr>
          </a:p>
          <a:p>
            <a:pPr marL="285750" indent="-285750">
              <a:buFontTx/>
              <a:buChar char="-"/>
            </a:pPr>
            <a:r>
              <a:rPr lang="es-ES" sz="2000" dirty="0"/>
              <a:t>R</a:t>
            </a:r>
            <a:r>
              <a:rPr lang="es-ES" sz="2000" dirty="0" smtClean="0"/>
              <a:t>ecomendaciones </a:t>
            </a:r>
            <a:r>
              <a:rPr lang="es-ES" sz="2000" dirty="0"/>
              <a:t>dirigidas a </a:t>
            </a:r>
            <a:r>
              <a:rPr lang="es-ES" sz="2800" dirty="0"/>
              <a:t>promover el </a:t>
            </a:r>
            <a:r>
              <a:rPr lang="es-ES" sz="2800" dirty="0">
                <a:solidFill>
                  <a:srgbClr val="002060"/>
                </a:solidFill>
              </a:rPr>
              <a:t>uso más eficaz </a:t>
            </a:r>
            <a:r>
              <a:rPr lang="es-ES" sz="2800" dirty="0"/>
              <a:t>de los recursos de atención a la </a:t>
            </a:r>
            <a:r>
              <a:rPr lang="es-ES" sz="2800" dirty="0" smtClean="0"/>
              <a:t>salud.</a:t>
            </a:r>
          </a:p>
          <a:p>
            <a:pPr marL="285750" indent="-285750">
              <a:buFontTx/>
              <a:buChar char="-"/>
            </a:pPr>
            <a:r>
              <a:rPr lang="es-ES_tradnl" sz="2800" dirty="0" smtClean="0">
                <a:solidFill>
                  <a:srgbClr val="002060"/>
                </a:solidFill>
              </a:rPr>
              <a:t>Recomendaciones de “No hacer”: </a:t>
            </a:r>
            <a:r>
              <a:rPr lang="es-ES" sz="2000" dirty="0" smtClean="0"/>
              <a:t>ya </a:t>
            </a:r>
            <a:r>
              <a:rPr lang="es-ES" sz="2000" dirty="0"/>
              <a:t>sea porque no aportan beneficio, porque la relación entre riesgos y beneficios no está clara o porque no existe suficiente evidencia para aconsejar su uso sistemático. </a:t>
            </a:r>
          </a:p>
          <a:p>
            <a:pPr marL="285750" indent="-285750">
              <a:buFontTx/>
              <a:buChar char="-"/>
            </a:pPr>
            <a:endParaRPr lang="es-ES" dirty="0"/>
          </a:p>
        </p:txBody>
      </p:sp>
      <p:pic>
        <p:nvPicPr>
          <p:cNvPr id="10" name="Imagen 9"/>
          <p:cNvPicPr>
            <a:picLocks noChangeAspect="1"/>
          </p:cNvPicPr>
          <p:nvPr/>
        </p:nvPicPr>
        <p:blipFill>
          <a:blip r:embed="rId5"/>
          <a:stretch>
            <a:fillRect/>
          </a:stretch>
        </p:blipFill>
        <p:spPr>
          <a:xfrm>
            <a:off x="6233109" y="5261363"/>
            <a:ext cx="2646368" cy="1215250"/>
          </a:xfrm>
          <a:prstGeom prst="rect">
            <a:avLst/>
          </a:prstGeom>
        </p:spPr>
      </p:pic>
    </p:spTree>
    <p:extLst>
      <p:ext uri="{BB962C8B-B14F-4D97-AF65-F5344CB8AC3E}">
        <p14:creationId xmlns:p14="http://schemas.microsoft.com/office/powerpoint/2010/main" val="2896091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5" name="Marcador de contenido 4"/>
          <p:cNvPicPr>
            <a:picLocks noGrp="1" noChangeAspect="1"/>
          </p:cNvPicPr>
          <p:nvPr>
            <p:ph idx="1"/>
          </p:nvPr>
        </p:nvPicPr>
        <p:blipFill>
          <a:blip r:embed="rId3"/>
          <a:stretch>
            <a:fillRect/>
          </a:stretch>
        </p:blipFill>
        <p:spPr>
          <a:xfrm>
            <a:off x="3767719" y="3615854"/>
            <a:ext cx="4629150" cy="694679"/>
          </a:xfrm>
          <a:prstGeom prst="rect">
            <a:avLst/>
          </a:prstGeom>
        </p:spPr>
      </p:pic>
      <p:sp>
        <p:nvSpPr>
          <p:cNvPr id="4" name="Marcador de texto 3"/>
          <p:cNvSpPr>
            <a:spLocks noGrp="1"/>
          </p:cNvSpPr>
          <p:nvPr>
            <p:ph type="body" sz="half" idx="2"/>
          </p:nvPr>
        </p:nvSpPr>
        <p:spPr/>
        <p:txBody>
          <a:bodyPr/>
          <a:lstStyle/>
          <a:p>
            <a:endParaRPr lang="es-ES" dirty="0"/>
          </a:p>
        </p:txBody>
      </p:sp>
      <p:pic>
        <p:nvPicPr>
          <p:cNvPr id="6" name="Imagen 5"/>
          <p:cNvPicPr>
            <a:picLocks noChangeAspect="1"/>
          </p:cNvPicPr>
          <p:nvPr/>
        </p:nvPicPr>
        <p:blipFill>
          <a:blip r:embed="rId4"/>
          <a:stretch>
            <a:fillRect/>
          </a:stretch>
        </p:blipFill>
        <p:spPr>
          <a:xfrm>
            <a:off x="6082294" y="869796"/>
            <a:ext cx="1883827" cy="2627604"/>
          </a:xfrm>
          <a:prstGeom prst="rect">
            <a:avLst/>
          </a:prstGeom>
        </p:spPr>
      </p:pic>
      <p:sp>
        <p:nvSpPr>
          <p:cNvPr id="7" name="Rectángulo 6"/>
          <p:cNvSpPr/>
          <p:nvPr/>
        </p:nvSpPr>
        <p:spPr>
          <a:xfrm>
            <a:off x="629841" y="5837078"/>
            <a:ext cx="7387887" cy="715581"/>
          </a:xfrm>
          <a:prstGeom prst="rect">
            <a:avLst/>
          </a:prstGeom>
        </p:spPr>
        <p:txBody>
          <a:bodyPr wrap="square">
            <a:spAutoFit/>
          </a:bodyPr>
          <a:lstStyle/>
          <a:p>
            <a:r>
              <a:rPr lang="es-ES" i="1" dirty="0"/>
              <a:t>El 85% de las personas diagnosticadas de </a:t>
            </a:r>
            <a:r>
              <a:rPr lang="es-ES" i="1" dirty="0" smtClean="0"/>
              <a:t>diabetes </a:t>
            </a:r>
            <a:r>
              <a:rPr lang="es-ES" i="1" dirty="0"/>
              <a:t>son atendidas </a:t>
            </a:r>
            <a:r>
              <a:rPr lang="es-ES" i="1" dirty="0" smtClean="0"/>
              <a:t>en </a:t>
            </a:r>
            <a:r>
              <a:rPr lang="es-ES" i="1" dirty="0"/>
              <a:t>centros de </a:t>
            </a:r>
            <a:r>
              <a:rPr lang="es-ES" i="1" dirty="0" smtClean="0"/>
              <a:t>Atención Primaria. </a:t>
            </a:r>
          </a:p>
          <a:p>
            <a:r>
              <a:rPr lang="es-ES" i="1" dirty="0" smtClean="0"/>
              <a:t>Los </a:t>
            </a:r>
            <a:r>
              <a:rPr lang="es-ES" i="1" dirty="0"/>
              <a:t>productos sanitarios en </a:t>
            </a:r>
            <a:r>
              <a:rPr lang="es-ES" i="1" dirty="0" smtClean="0"/>
              <a:t>Atención Primaria </a:t>
            </a:r>
            <a:r>
              <a:rPr lang="es-ES" i="1" dirty="0"/>
              <a:t>en Andalucía suponen el 5,5% del gasto en recetas, correspondiéndose el 40% a las tiras reactivas de glucosa.</a:t>
            </a:r>
          </a:p>
        </p:txBody>
      </p:sp>
    </p:spTree>
    <p:extLst>
      <p:ext uri="{BB962C8B-B14F-4D97-AF65-F5344CB8AC3E}">
        <p14:creationId xmlns:p14="http://schemas.microsoft.com/office/powerpoint/2010/main" val="1248314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stretch>
            <a:fillRect/>
          </a:stretch>
        </p:blipFill>
        <p:spPr>
          <a:xfrm>
            <a:off x="37230" y="647078"/>
            <a:ext cx="8575288" cy="2386861"/>
          </a:xfrm>
          <a:prstGeom prst="rect">
            <a:avLst/>
          </a:prstGeom>
        </p:spPr>
      </p:pic>
      <p:pic>
        <p:nvPicPr>
          <p:cNvPr id="6" name="Imagen 5"/>
          <p:cNvPicPr>
            <a:picLocks noChangeAspect="1"/>
          </p:cNvPicPr>
          <p:nvPr/>
        </p:nvPicPr>
        <p:blipFill>
          <a:blip r:embed="rId4"/>
          <a:stretch>
            <a:fillRect/>
          </a:stretch>
        </p:blipFill>
        <p:spPr>
          <a:xfrm>
            <a:off x="5903730" y="3031975"/>
            <a:ext cx="3240270" cy="2022753"/>
          </a:xfrm>
          <a:prstGeom prst="rect">
            <a:avLst/>
          </a:prstGeom>
        </p:spPr>
      </p:pic>
      <p:pic>
        <p:nvPicPr>
          <p:cNvPr id="7" name="Imagen 6"/>
          <p:cNvPicPr>
            <a:picLocks noChangeAspect="1"/>
          </p:cNvPicPr>
          <p:nvPr/>
        </p:nvPicPr>
        <p:blipFill>
          <a:blip r:embed="rId5"/>
          <a:stretch>
            <a:fillRect/>
          </a:stretch>
        </p:blipFill>
        <p:spPr>
          <a:xfrm>
            <a:off x="244158" y="3083367"/>
            <a:ext cx="5276850" cy="1819275"/>
          </a:xfrm>
          <a:prstGeom prst="rect">
            <a:avLst/>
          </a:prstGeom>
        </p:spPr>
      </p:pic>
      <p:pic>
        <p:nvPicPr>
          <p:cNvPr id="8" name="Imagen 7"/>
          <p:cNvPicPr>
            <a:picLocks noChangeAspect="1"/>
          </p:cNvPicPr>
          <p:nvPr/>
        </p:nvPicPr>
        <p:blipFill>
          <a:blip r:embed="rId6"/>
          <a:stretch>
            <a:fillRect/>
          </a:stretch>
        </p:blipFill>
        <p:spPr>
          <a:xfrm>
            <a:off x="1364026" y="4902642"/>
            <a:ext cx="3631722" cy="1781988"/>
          </a:xfrm>
          <a:prstGeom prst="rect">
            <a:avLst/>
          </a:prstGeom>
        </p:spPr>
      </p:pic>
    </p:spTree>
    <p:extLst>
      <p:ext uri="{BB962C8B-B14F-4D97-AF65-F5344CB8AC3E}">
        <p14:creationId xmlns:p14="http://schemas.microsoft.com/office/powerpoint/2010/main" val="397527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1795347" y="672507"/>
            <a:ext cx="7348653" cy="6185493"/>
          </a:xfrm>
          <a:prstGeom prst="rect">
            <a:avLst/>
          </a:prstGeom>
        </p:spPr>
      </p:pic>
      <p:pic>
        <p:nvPicPr>
          <p:cNvPr id="6" name="Imagen 5"/>
          <p:cNvPicPr>
            <a:picLocks noChangeAspect="1"/>
          </p:cNvPicPr>
          <p:nvPr/>
        </p:nvPicPr>
        <p:blipFill>
          <a:blip r:embed="rId4"/>
          <a:stretch>
            <a:fillRect/>
          </a:stretch>
        </p:blipFill>
        <p:spPr>
          <a:xfrm>
            <a:off x="0" y="100360"/>
            <a:ext cx="2003052" cy="1649219"/>
          </a:xfrm>
          <a:prstGeom prst="rect">
            <a:avLst/>
          </a:prstGeom>
        </p:spPr>
      </p:pic>
      <p:sp>
        <p:nvSpPr>
          <p:cNvPr id="10" name="Redondear rectángulo de esquina sencilla 9"/>
          <p:cNvSpPr/>
          <p:nvPr/>
        </p:nvSpPr>
        <p:spPr>
          <a:xfrm>
            <a:off x="2003052" y="2029522"/>
            <a:ext cx="7140948" cy="1338146"/>
          </a:xfrm>
          <a:prstGeom prst="round1Rect">
            <a:avLst/>
          </a:prstGeom>
          <a:noFill/>
          <a:ln w="76200">
            <a:solidFill>
              <a:schemeClr val="accent5">
                <a:lumMod val="50000"/>
              </a:schemeClr>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0132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6088" y="836342"/>
            <a:ext cx="5210683" cy="825190"/>
          </a:xfrm>
        </p:spPr>
        <p:txBody>
          <a:bodyPr>
            <a:normAutofit/>
          </a:bodyPr>
          <a:lstStyle/>
          <a:p>
            <a:pPr algn="r"/>
            <a:r>
              <a:rPr lang="es-ES_tradnl" sz="4400" b="1" dirty="0" smtClean="0"/>
              <a:t>Objetivos</a:t>
            </a:r>
            <a:endParaRPr lang="es-ES" sz="4400" b="1" dirty="0"/>
          </a:p>
        </p:txBody>
      </p:sp>
      <p:pic>
        <p:nvPicPr>
          <p:cNvPr id="5" name="Marcador de posición de imagen 4"/>
          <p:cNvPicPr>
            <a:picLocks noGrp="1" noChangeAspect="1"/>
          </p:cNvPicPr>
          <p:nvPr>
            <p:ph type="pic" idx="1"/>
          </p:nvPr>
        </p:nvPicPr>
        <p:blipFill>
          <a:blip r:embed="rId3"/>
          <a:srcRect l="20401" r="20401"/>
          <a:stretch>
            <a:fillRect/>
          </a:stretch>
        </p:blipFill>
        <p:spPr>
          <a:xfrm rot="5400000">
            <a:off x="263245" y="197392"/>
            <a:ext cx="2781390" cy="2928281"/>
          </a:xfrm>
          <a:prstGeom prst="rect">
            <a:avLst/>
          </a:prstGeom>
        </p:spPr>
      </p:pic>
      <p:sp>
        <p:nvSpPr>
          <p:cNvPr id="4" name="Marcador de texto 3"/>
          <p:cNvSpPr>
            <a:spLocks noGrp="1"/>
          </p:cNvSpPr>
          <p:nvPr>
            <p:ph type="body" sz="half" idx="2"/>
          </p:nvPr>
        </p:nvSpPr>
        <p:spPr>
          <a:xfrm>
            <a:off x="624468" y="3076977"/>
            <a:ext cx="8132303" cy="2450822"/>
          </a:xfrm>
        </p:spPr>
        <p:txBody>
          <a:bodyPr>
            <a:normAutofit/>
          </a:bodyPr>
          <a:lstStyle/>
          <a:p>
            <a:pPr marL="457200" indent="-457200">
              <a:buAutoNum type="arabicParenR"/>
            </a:pPr>
            <a:r>
              <a:rPr lang="es-ES" sz="2400" b="1" dirty="0" smtClean="0"/>
              <a:t>Determinar </a:t>
            </a:r>
            <a:r>
              <a:rPr lang="es-ES" sz="2400" b="1" dirty="0"/>
              <a:t>la adecuación de prescripción </a:t>
            </a:r>
            <a:r>
              <a:rPr lang="es-ES" sz="2400" dirty="0"/>
              <a:t>de MAGC en pacientes con DM2 no </a:t>
            </a:r>
            <a:r>
              <a:rPr lang="es-ES" sz="2400" dirty="0" err="1"/>
              <a:t>insulinizados</a:t>
            </a:r>
            <a:r>
              <a:rPr lang="es-ES" sz="2400" dirty="0"/>
              <a:t> con control glucémico estable y su </a:t>
            </a:r>
            <a:r>
              <a:rPr lang="es-ES" sz="2400" b="1" dirty="0"/>
              <a:t>posible sobreuso y cuantificación monetaria</a:t>
            </a:r>
            <a:r>
              <a:rPr lang="es-ES" sz="2400" dirty="0"/>
              <a:t>. </a:t>
            </a:r>
          </a:p>
          <a:p>
            <a:pPr marL="457200" indent="-457200">
              <a:buAutoNum type="arabicParenR"/>
            </a:pPr>
            <a:r>
              <a:rPr lang="es-ES" sz="2400" b="1" dirty="0" smtClean="0"/>
              <a:t>Explorar </a:t>
            </a:r>
            <a:r>
              <a:rPr lang="es-ES" sz="2400" b="1" dirty="0"/>
              <a:t>barreras y elementos facilitadores </a:t>
            </a:r>
            <a:r>
              <a:rPr lang="es-ES" sz="2400" dirty="0"/>
              <a:t>para la </a:t>
            </a:r>
            <a:r>
              <a:rPr lang="es-ES" sz="2400" dirty="0" err="1"/>
              <a:t>desprescripción</a:t>
            </a:r>
            <a:r>
              <a:rPr lang="es-ES" sz="2400" dirty="0"/>
              <a:t> de estos productos entre profesionales sanitarios. </a:t>
            </a:r>
          </a:p>
        </p:txBody>
      </p:sp>
      <p:sp>
        <p:nvSpPr>
          <p:cNvPr id="6" name="Rectángulo 5"/>
          <p:cNvSpPr/>
          <p:nvPr/>
        </p:nvSpPr>
        <p:spPr>
          <a:xfrm>
            <a:off x="272047" y="6318484"/>
            <a:ext cx="6015942" cy="300082"/>
          </a:xfrm>
          <a:prstGeom prst="rect">
            <a:avLst/>
          </a:prstGeom>
        </p:spPr>
        <p:txBody>
          <a:bodyPr wrap="none">
            <a:spAutoFit/>
          </a:bodyPr>
          <a:lstStyle/>
          <a:p>
            <a:r>
              <a:rPr lang="es-ES" i="1" dirty="0"/>
              <a:t>O</a:t>
            </a:r>
            <a:r>
              <a:rPr lang="es-ES" i="1" dirty="0" smtClean="0"/>
              <a:t>bjetivos </a:t>
            </a:r>
            <a:r>
              <a:rPr lang="es-ES" i="1" dirty="0"/>
              <a:t>de investigación circunscritos a un distrito de </a:t>
            </a:r>
            <a:r>
              <a:rPr lang="es-ES" i="1" dirty="0" smtClean="0"/>
              <a:t>AP de la provincia de Sevilla</a:t>
            </a:r>
            <a:endParaRPr lang="es-ES" i="1" dirty="0"/>
          </a:p>
        </p:txBody>
      </p:sp>
    </p:spTree>
    <p:extLst>
      <p:ext uri="{BB962C8B-B14F-4D97-AF65-F5344CB8AC3E}">
        <p14:creationId xmlns:p14="http://schemas.microsoft.com/office/powerpoint/2010/main" val="44641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p:cNvPicPr>
            <a:picLocks noGrp="1" noChangeAspect="1"/>
          </p:cNvPicPr>
          <p:nvPr>
            <p:ph type="pic" idx="1"/>
          </p:nvPr>
        </p:nvPicPr>
        <p:blipFill>
          <a:blip r:embed="rId2"/>
          <a:srcRect l="118" r="118"/>
          <a:stretch>
            <a:fillRect/>
          </a:stretch>
        </p:blipFill>
        <p:spPr>
          <a:xfrm rot="16200000">
            <a:off x="7052807" y="4659314"/>
            <a:ext cx="2037394" cy="2144993"/>
          </a:xfrm>
          <a:prstGeom prst="rect">
            <a:avLst/>
          </a:prstGeom>
        </p:spPr>
      </p:pic>
      <p:sp>
        <p:nvSpPr>
          <p:cNvPr id="2" name="Título 1"/>
          <p:cNvSpPr>
            <a:spLocks noGrp="1"/>
          </p:cNvSpPr>
          <p:nvPr>
            <p:ph type="title"/>
          </p:nvPr>
        </p:nvSpPr>
        <p:spPr>
          <a:xfrm>
            <a:off x="629841" y="457200"/>
            <a:ext cx="5978876" cy="847493"/>
          </a:xfrm>
        </p:spPr>
        <p:txBody>
          <a:bodyPr>
            <a:noAutofit/>
          </a:bodyPr>
          <a:lstStyle/>
          <a:p>
            <a:r>
              <a:rPr lang="es-ES_tradnl" sz="4000" b="1" dirty="0" smtClean="0"/>
              <a:t>Métodos</a:t>
            </a:r>
            <a:r>
              <a:rPr lang="es-ES_tradnl" sz="4000" dirty="0" smtClean="0"/>
              <a:t>: </a:t>
            </a:r>
            <a:r>
              <a:rPr lang="es-ES_tradnl" dirty="0" smtClean="0"/>
              <a:t>metodología mixta</a:t>
            </a:r>
            <a:endParaRPr lang="es-ES" dirty="0"/>
          </a:p>
        </p:txBody>
      </p:sp>
      <p:sp>
        <p:nvSpPr>
          <p:cNvPr id="4" name="Marcador de texto 3"/>
          <p:cNvSpPr>
            <a:spLocks noGrp="1"/>
          </p:cNvSpPr>
          <p:nvPr>
            <p:ph type="body" sz="half" idx="2"/>
          </p:nvPr>
        </p:nvSpPr>
        <p:spPr>
          <a:xfrm>
            <a:off x="629840" y="1583473"/>
            <a:ext cx="7744725" cy="4285515"/>
          </a:xfrm>
        </p:spPr>
        <p:txBody>
          <a:bodyPr>
            <a:normAutofit fontScale="92500" lnSpcReduction="10000"/>
          </a:bodyPr>
          <a:lstStyle/>
          <a:p>
            <a:r>
              <a:rPr lang="es-ES" sz="1900" b="1" dirty="0" smtClean="0"/>
              <a:t>Objetivo 1. Metodología cuantitativa: </a:t>
            </a:r>
          </a:p>
          <a:p>
            <a:r>
              <a:rPr lang="es-ES" sz="1900" dirty="0" smtClean="0"/>
              <a:t>Pacientes </a:t>
            </a:r>
            <a:r>
              <a:rPr lang="es-ES" sz="1900" dirty="0"/>
              <a:t>con tarjetas activas que reciben tiras reactivas sin tratamiento con insulina ni otro fármaco hipoglucemiante, con control glucémico estable en un Distrito de Atención Primaria entre mayo 2016-julio 2017. </a:t>
            </a:r>
            <a:endParaRPr lang="es-ES" sz="1900" dirty="0" smtClean="0"/>
          </a:p>
          <a:p>
            <a:r>
              <a:rPr lang="es-ES" sz="1900" dirty="0"/>
              <a:t>Variables de estudio: Sexo y edad de pacientes, duración tratamiento, consumo de </a:t>
            </a:r>
            <a:r>
              <a:rPr lang="es-ES" sz="1900" dirty="0" smtClean="0"/>
              <a:t>tiras, </a:t>
            </a:r>
            <a:r>
              <a:rPr lang="es-ES" sz="1900" dirty="0"/>
              <a:t>sobreuso diario y total del tratamiento, estimación gasto/ sobrecoste. </a:t>
            </a:r>
            <a:endParaRPr lang="es-ES" sz="1900" dirty="0" smtClean="0"/>
          </a:p>
          <a:p>
            <a:endParaRPr lang="es-ES" sz="1900" dirty="0" smtClean="0"/>
          </a:p>
          <a:p>
            <a:r>
              <a:rPr lang="es-ES" sz="1900" b="1" dirty="0" smtClean="0"/>
              <a:t>Objetivo 2. Metodología </a:t>
            </a:r>
            <a:r>
              <a:rPr lang="es-ES" sz="1900" b="1" dirty="0"/>
              <a:t>cualitativa: </a:t>
            </a:r>
            <a:endParaRPr lang="es-ES" sz="1900" b="1" dirty="0" smtClean="0"/>
          </a:p>
          <a:p>
            <a:r>
              <a:rPr lang="es-ES" sz="1900" dirty="0" smtClean="0"/>
              <a:t>Muestreo </a:t>
            </a:r>
            <a:r>
              <a:rPr lang="es-ES" sz="1900" dirty="0"/>
              <a:t>intencional en el que </a:t>
            </a:r>
            <a:r>
              <a:rPr lang="es-ES" sz="1900" dirty="0" smtClean="0"/>
              <a:t>participaron </a:t>
            </a:r>
            <a:r>
              <a:rPr lang="es-ES" sz="1900" dirty="0"/>
              <a:t>6 profesionales sanitarios de AP en una entrevista semiestructurada (2 enfermeras y 4 médicos de familia</a:t>
            </a:r>
            <a:r>
              <a:rPr lang="es-ES" sz="1900" dirty="0" smtClean="0"/>
              <a:t>). Se tuvo en cuenta años de experiencia y el sexo del profesional</a:t>
            </a:r>
            <a:endParaRPr lang="es-ES" sz="1900" dirty="0"/>
          </a:p>
          <a:p>
            <a:r>
              <a:rPr lang="es-ES" sz="1900" dirty="0" smtClean="0"/>
              <a:t>Dimensiones a explorar: </a:t>
            </a:r>
            <a:r>
              <a:rPr lang="es-ES" sz="1900" dirty="0"/>
              <a:t>barreras y facilitadores para la prescripción y </a:t>
            </a:r>
            <a:r>
              <a:rPr lang="es-ES" sz="1900" dirty="0" smtClean="0"/>
              <a:t>des-prescripción </a:t>
            </a:r>
            <a:r>
              <a:rPr lang="es-ES" sz="1900" dirty="0"/>
              <a:t>de tiras reactivas.</a:t>
            </a:r>
          </a:p>
          <a:p>
            <a:r>
              <a:rPr lang="es-ES" sz="1900" dirty="0"/>
              <a:t>Análisis de contenido de las entrevistas realizadas</a:t>
            </a:r>
            <a:r>
              <a:rPr lang="es-ES" dirty="0"/>
              <a:t>. </a:t>
            </a:r>
          </a:p>
          <a:p>
            <a:endParaRPr lang="es-ES" dirty="0"/>
          </a:p>
        </p:txBody>
      </p:sp>
    </p:spTree>
    <p:extLst>
      <p:ext uri="{BB962C8B-B14F-4D97-AF65-F5344CB8AC3E}">
        <p14:creationId xmlns:p14="http://schemas.microsoft.com/office/powerpoint/2010/main" val="414656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3"/>
          <p:cNvSpPr txBox="1">
            <a:spLocks/>
          </p:cNvSpPr>
          <p:nvPr/>
        </p:nvSpPr>
        <p:spPr>
          <a:xfrm>
            <a:off x="123855" y="282342"/>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3600" b="1" dirty="0"/>
          </a:p>
        </p:txBody>
      </p:sp>
      <p:sp>
        <p:nvSpPr>
          <p:cNvPr id="6" name="CuadroTexto 5"/>
          <p:cNvSpPr txBox="1"/>
          <p:nvPr/>
        </p:nvSpPr>
        <p:spPr>
          <a:xfrm>
            <a:off x="123855" y="747904"/>
            <a:ext cx="7828156" cy="707886"/>
          </a:xfrm>
          <a:prstGeom prst="rect">
            <a:avLst/>
          </a:prstGeom>
          <a:noFill/>
        </p:spPr>
        <p:txBody>
          <a:bodyPr wrap="square" rtlCol="0">
            <a:spAutoFit/>
          </a:bodyPr>
          <a:lstStyle/>
          <a:p>
            <a:r>
              <a:rPr lang="es-ES_tradnl" sz="4000" dirty="0" smtClean="0">
                <a:solidFill>
                  <a:schemeClr val="accent5">
                    <a:lumMod val="75000"/>
                  </a:schemeClr>
                </a:solidFill>
              </a:rPr>
              <a:t>Dimensiones exploradas: </a:t>
            </a:r>
            <a:endParaRPr lang="es-ES" sz="4000" dirty="0">
              <a:solidFill>
                <a:schemeClr val="accent5">
                  <a:lumMod val="75000"/>
                </a:schemeClr>
              </a:solidFill>
            </a:endParaRPr>
          </a:p>
        </p:txBody>
      </p:sp>
      <p:graphicFrame>
        <p:nvGraphicFramePr>
          <p:cNvPr id="7" name="Diagrama 6"/>
          <p:cNvGraphicFramePr/>
          <p:nvPr>
            <p:extLst>
              <p:ext uri="{D42A27DB-BD31-4B8C-83A1-F6EECF244321}">
                <p14:modId xmlns:p14="http://schemas.microsoft.com/office/powerpoint/2010/main" val="2019300478"/>
              </p:ext>
            </p:extLst>
          </p:nvPr>
        </p:nvGraphicFramePr>
        <p:xfrm>
          <a:off x="1535152" y="177269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9578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Marcador de contenido 11"/>
          <p:cNvGraphicFramePr>
            <a:graphicFrameLocks noGrp="1"/>
          </p:cNvGraphicFramePr>
          <p:nvPr>
            <p:ph sz="quarter" idx="4"/>
            <p:extLst>
              <p:ext uri="{D42A27DB-BD31-4B8C-83A1-F6EECF244321}">
                <p14:modId xmlns:p14="http://schemas.microsoft.com/office/powerpoint/2010/main" val="2732818672"/>
              </p:ext>
            </p:extLst>
          </p:nvPr>
        </p:nvGraphicFramePr>
        <p:xfrm>
          <a:off x="635619" y="1243452"/>
          <a:ext cx="5798635" cy="3346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ítulo 13"/>
          <p:cNvSpPr>
            <a:spLocks noGrp="1"/>
          </p:cNvSpPr>
          <p:nvPr>
            <p:ph type="title"/>
          </p:nvPr>
        </p:nvSpPr>
        <p:spPr>
          <a:xfrm>
            <a:off x="1257300" y="23386"/>
            <a:ext cx="7886700" cy="1325563"/>
          </a:xfrm>
        </p:spPr>
        <p:txBody>
          <a:bodyPr/>
          <a:lstStyle/>
          <a:p>
            <a:pPr algn="r"/>
            <a:r>
              <a:rPr lang="es-ES_tradnl" sz="4000" b="1" dirty="0" smtClean="0"/>
              <a:t>Resultados</a:t>
            </a:r>
            <a:r>
              <a:rPr lang="es-ES_tradnl" b="1" dirty="0" smtClean="0"/>
              <a:t>. </a:t>
            </a:r>
            <a:r>
              <a:rPr lang="es-ES_tradnl" sz="3600" dirty="0" smtClean="0"/>
              <a:t>Objetivo 1</a:t>
            </a:r>
            <a:endParaRPr lang="es-ES" sz="3600" dirty="0"/>
          </a:p>
        </p:txBody>
      </p:sp>
      <p:sp>
        <p:nvSpPr>
          <p:cNvPr id="16" name="CuadroTexto 15"/>
          <p:cNvSpPr txBox="1"/>
          <p:nvPr/>
        </p:nvSpPr>
        <p:spPr>
          <a:xfrm>
            <a:off x="345688" y="6345044"/>
            <a:ext cx="4227503" cy="300082"/>
          </a:xfrm>
          <a:prstGeom prst="rect">
            <a:avLst/>
          </a:prstGeom>
          <a:noFill/>
        </p:spPr>
        <p:txBody>
          <a:bodyPr wrap="square" rtlCol="0">
            <a:spAutoFit/>
          </a:bodyPr>
          <a:lstStyle/>
          <a:p>
            <a:r>
              <a:rPr lang="es-ES_tradnl" dirty="0" smtClean="0"/>
              <a:t>Datos referidos al periodo 15/05/2016 – 30/06/2017</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292919448"/>
              </p:ext>
            </p:extLst>
          </p:nvPr>
        </p:nvGraphicFramePr>
        <p:xfrm>
          <a:off x="2970987" y="4001293"/>
          <a:ext cx="6391275" cy="3228975"/>
        </p:xfrm>
        <a:graphic>
          <a:graphicData uri="http://schemas.openxmlformats.org/drawingml/2006/table">
            <a:tbl>
              <a:tblPr firstRow="1" firstCol="1" bandRow="1"/>
              <a:tblGrid>
                <a:gridCol w="2340610">
                  <a:extLst>
                    <a:ext uri="{9D8B030D-6E8A-4147-A177-3AD203B41FA5}">
                      <a16:colId xmlns:a16="http://schemas.microsoft.com/office/drawing/2014/main" val="1160793823"/>
                    </a:ext>
                  </a:extLst>
                </a:gridCol>
                <a:gridCol w="644525">
                  <a:extLst>
                    <a:ext uri="{9D8B030D-6E8A-4147-A177-3AD203B41FA5}">
                      <a16:colId xmlns:a16="http://schemas.microsoft.com/office/drawing/2014/main" val="3422883208"/>
                    </a:ext>
                  </a:extLst>
                </a:gridCol>
                <a:gridCol w="942340">
                  <a:extLst>
                    <a:ext uri="{9D8B030D-6E8A-4147-A177-3AD203B41FA5}">
                      <a16:colId xmlns:a16="http://schemas.microsoft.com/office/drawing/2014/main" val="3615634721"/>
                    </a:ext>
                  </a:extLst>
                </a:gridCol>
                <a:gridCol w="1038225">
                  <a:extLst>
                    <a:ext uri="{9D8B030D-6E8A-4147-A177-3AD203B41FA5}">
                      <a16:colId xmlns:a16="http://schemas.microsoft.com/office/drawing/2014/main" val="3318221447"/>
                    </a:ext>
                  </a:extLst>
                </a:gridCol>
                <a:gridCol w="1425575">
                  <a:extLst>
                    <a:ext uri="{9D8B030D-6E8A-4147-A177-3AD203B41FA5}">
                      <a16:colId xmlns:a16="http://schemas.microsoft.com/office/drawing/2014/main" val="3560041822"/>
                    </a:ext>
                  </a:extLst>
                </a:gridCol>
              </a:tblGrid>
              <a:tr h="0">
                <a:tc>
                  <a:txBody>
                    <a:bodyPr/>
                    <a:lstStyle/>
                    <a:p>
                      <a:pP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Variables a estudio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Media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 típica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extLst>
                  <a:ext uri="{0D108BD9-81ED-4DB2-BD59-A6C34878D82A}">
                    <a16:rowId xmlns:a16="http://schemas.microsoft.com/office/drawing/2014/main" val="3516126234"/>
                  </a:ext>
                </a:extLst>
              </a:tr>
              <a:tr h="0">
                <a:tc>
                  <a:txBody>
                    <a:bodyPr/>
                    <a:lstStyle/>
                    <a:p>
                      <a:pP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18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95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63.52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16.51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val="108681254"/>
                  </a:ext>
                </a:extLst>
              </a:tr>
              <a:tr h="0">
                <a:tc>
                  <a:txBody>
                    <a:bodyPr/>
                    <a:lstStyle/>
                    <a:p>
                      <a:pP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Días de tratamiento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360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240.06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110.18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2240188807"/>
                  </a:ext>
                </a:extLst>
              </a:tr>
              <a:tr h="0">
                <a:tc>
                  <a:txBody>
                    <a:bodyPr/>
                    <a:lstStyle/>
                    <a:p>
                      <a:pP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Núm Tiras Sobreuso diario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0.69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1.50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val="871857789"/>
                  </a:ext>
                </a:extLst>
              </a:tr>
              <a:tr h="0">
                <a:tc>
                  <a:txBody>
                    <a:bodyPr/>
                    <a:lstStyle/>
                    <a:p>
                      <a:pPr>
                        <a:lnSpc>
                          <a:spcPct val="107000"/>
                        </a:lnSpc>
                        <a:spcAft>
                          <a:spcPts val="0"/>
                        </a:spcAft>
                      </a:pPr>
                      <a:r>
                        <a:rPr lang="es-ES" sz="2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Núm Tiras Sobreuso total tratamiento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8040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200">
                          <a:effectLst/>
                          <a:latin typeface="Calibri" panose="020F0502020204030204" pitchFamily="34" charset="0"/>
                          <a:ea typeface="Calibri" panose="020F0502020204030204" pitchFamily="34" charset="0"/>
                          <a:cs typeface="Times New Roman" panose="02020603050405020304" pitchFamily="18" charset="0"/>
                        </a:rPr>
                        <a:t>332.95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algn="ctr">
                        <a:lnSpc>
                          <a:spcPct val="107000"/>
                        </a:lnSpc>
                        <a:spcAft>
                          <a:spcPts val="0"/>
                        </a:spcAft>
                      </a:pPr>
                      <a:r>
                        <a:rPr lang="es-ES" sz="2200" dirty="0">
                          <a:effectLst/>
                          <a:latin typeface="Calibri" panose="020F0502020204030204" pitchFamily="34" charset="0"/>
                          <a:ea typeface="Calibri" panose="020F0502020204030204" pitchFamily="34" charset="0"/>
                          <a:cs typeface="Times New Roman" panose="02020603050405020304" pitchFamily="18" charset="0"/>
                        </a:rPr>
                        <a:t>526.21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348028785"/>
                  </a:ext>
                </a:extLst>
              </a:tr>
            </a:tbl>
          </a:graphicData>
        </a:graphic>
      </p:graphicFrame>
    </p:spTree>
    <p:extLst>
      <p:ext uri="{BB962C8B-B14F-4D97-AF65-F5344CB8AC3E}">
        <p14:creationId xmlns:p14="http://schemas.microsoft.com/office/powerpoint/2010/main" val="1875007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836</TotalTime>
  <Words>1859</Words>
  <Application>Microsoft Office PowerPoint</Application>
  <PresentationFormat>Presentación en pantalla (4:3)</PresentationFormat>
  <Paragraphs>214</Paragraphs>
  <Slides>16</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Calibri Light</vt:lpstr>
      <vt:lpstr>Copperplate</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Objetivos</vt:lpstr>
      <vt:lpstr>Métodos: metodología mixta</vt:lpstr>
      <vt:lpstr>Presentación de PowerPoint</vt:lpstr>
      <vt:lpstr>Resultados. Objetivo 1</vt:lpstr>
      <vt:lpstr>Resultados. Objetivo 1</vt:lpstr>
      <vt:lpstr>Presentación de PowerPoint</vt:lpstr>
      <vt:lpstr>Presentación de PowerPoint</vt:lpstr>
      <vt:lpstr>Presentación de PowerPoint</vt:lpstr>
      <vt:lpstr>Presentación de PowerPoint</vt:lpstr>
      <vt:lpstr>Presentación de PowerPoint</vt:lpstr>
      <vt:lpstr>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Fité</dc:creator>
  <cp:lastModifiedBy>Eva Maria Martin Ruiz</cp:lastModifiedBy>
  <cp:revision>52</cp:revision>
  <dcterms:created xsi:type="dcterms:W3CDTF">2016-06-07T21:47:49Z</dcterms:created>
  <dcterms:modified xsi:type="dcterms:W3CDTF">2019-08-08T08:52:06Z</dcterms:modified>
</cp:coreProperties>
</file>