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7" r:id="rId1"/>
  </p:sldMasterIdLst>
  <p:notesMasterIdLst>
    <p:notesMasterId r:id="rId11"/>
  </p:notesMasterIdLst>
  <p:handoutMasterIdLst>
    <p:handoutMasterId r:id="rId12"/>
  </p:handoutMasterIdLst>
  <p:sldIdLst>
    <p:sldId id="401" r:id="rId2"/>
    <p:sldId id="428" r:id="rId3"/>
    <p:sldId id="432" r:id="rId4"/>
    <p:sldId id="435" r:id="rId5"/>
    <p:sldId id="454" r:id="rId6"/>
    <p:sldId id="460" r:id="rId7"/>
    <p:sldId id="461" r:id="rId8"/>
    <p:sldId id="462" r:id="rId9"/>
    <p:sldId id="4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6FBB7"/>
    <a:srgbClr val="E867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40" autoAdjust="0"/>
    <p:restoredTop sz="89051" autoAdjust="0"/>
  </p:normalViewPr>
  <p:slideViewPr>
    <p:cSldViewPr snapToGrid="0">
      <p:cViewPr>
        <p:scale>
          <a:sx n="90" d="100"/>
          <a:sy n="90" d="100"/>
        </p:scale>
        <p:origin x="870" y="282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E6A198F-4EFC-417C-B383-5C8572F3E74A}" type="datetime1">
              <a:rPr lang="es-ES" smtClean="0"/>
              <a:t>11/10/2019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9176F5F-C6F2-480C-BB0D-ADB5CCE7FF6F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41D7705-669B-4E9B-8B5F-2AFCD003AB9F}" type="slidenum">
              <a:t>2</a:t>
            </a:fld>
            <a:endParaRPr lang="es-ES"/>
          </a:p>
        </p:txBody>
      </p:sp>
      <p:sp>
        <p:nvSpPr>
          <p:cNvPr id="2" name="Marcador de imagen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Marcador de nota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3625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C0F19683-C4E8-4220-A35C-8E79F93B6BE8}" type="slidenum">
              <a:t>3</a:t>
            </a:fld>
            <a:endParaRPr lang="es-ES"/>
          </a:p>
        </p:txBody>
      </p:sp>
      <p:sp>
        <p:nvSpPr>
          <p:cNvPr id="2" name="Marcador de imagen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Marcador de nota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9569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1AC0B1F-A1C5-40F8-BE02-B2E87EC62FB4}" type="slidenum">
              <a:t>4</a:t>
            </a:fld>
            <a:endParaRPr lang="es-ES"/>
          </a:p>
        </p:txBody>
      </p:sp>
      <p:sp>
        <p:nvSpPr>
          <p:cNvPr id="2" name="Marcador de imagen d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Marcador de nota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463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hape 3894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8914" name="Shape 3895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237911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hape 3894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0962" name="Shape 3895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897818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hape 3894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3010" name="Shape 3895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142413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50794" y="4902925"/>
            <a:ext cx="6641206" cy="458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6417F97-85B5-4DF3-9DA8-D4AB40693E3C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3099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4CC2DEA-A5AA-4246-905F-B2A7DB1E9FBA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41198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615FFD29-8CA0-485C-8117-20771AA5DD5C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2469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 Squar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oosingWisely_content2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98" b="11084"/>
          <a:stretch/>
        </p:blipFill>
        <p:spPr>
          <a:xfrm>
            <a:off x="0" y="555116"/>
            <a:ext cx="12192000" cy="546705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15836" y="616148"/>
            <a:ext cx="10470153" cy="64728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000" b="1" i="0" spc="-40">
                <a:solidFill>
                  <a:srgbClr val="138995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15835" y="1312419"/>
            <a:ext cx="10470152" cy="4568265"/>
          </a:xfrm>
          <a:prstGeom prst="rect">
            <a:avLst/>
          </a:prstGeom>
        </p:spPr>
        <p:txBody>
          <a:bodyPr>
            <a:normAutofit/>
          </a:bodyPr>
          <a:lstStyle>
            <a:lvl1pPr marL="18288" indent="0">
              <a:lnSpc>
                <a:spcPct val="100000"/>
              </a:lnSpc>
              <a:spcBef>
                <a:spcPts val="0"/>
              </a:spcBef>
              <a:buClr>
                <a:srgbClr val="00B1C5"/>
              </a:buClr>
              <a:buFont typeface="Arial" pitchFamily="34" charset="0"/>
              <a:buNone/>
              <a:defRPr sz="2400" baseline="0">
                <a:latin typeface="Arial" pitchFamily="34" charset="0"/>
                <a:cs typeface="Arial" pitchFamily="34" charset="0"/>
              </a:defRPr>
            </a:lvl1pPr>
            <a:lvl2pPr marL="457200" indent="-22860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6C207F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85800" indent="-228600" eaLnBrk="1" latinLnBrk="0" hangingPunct="1">
              <a:lnSpc>
                <a:spcPct val="100000"/>
              </a:lnSpc>
              <a:spcBef>
                <a:spcPts val="200"/>
              </a:spcBef>
              <a:buClr>
                <a:srgbClr val="006595"/>
              </a:buClr>
              <a:buFont typeface="Wingdings" pitchFamily="2" charset="2"/>
              <a:buChar char="§"/>
              <a:defRPr sz="1800">
                <a:latin typeface="Arial" pitchFamily="34" charset="0"/>
                <a:cs typeface="Arial" pitchFamily="34" charset="0"/>
              </a:defRPr>
            </a:lvl3pPr>
            <a:lvl4pPr marL="914400" indent="-228600" eaLnBrk="1" latinLnBrk="0" hangingPunct="1">
              <a:lnSpc>
                <a:spcPct val="100000"/>
              </a:lnSpc>
              <a:spcBef>
                <a:spcPts val="200"/>
              </a:spcBef>
              <a:buClr>
                <a:srgbClr val="094E9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4pPr>
            <a:lvl5pPr marL="1143000" indent="-228600" eaLnBrk="1" latinLnBrk="0" hangingPunct="1">
              <a:lnSpc>
                <a:spcPct val="100000"/>
              </a:lnSpc>
              <a:buClr>
                <a:srgbClr val="78A22F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  <a:lvl6pPr marL="1374775" indent="-228600">
              <a:lnSpc>
                <a:spcPct val="100000"/>
              </a:lnSpc>
              <a:buClr>
                <a:srgbClr val="C2A303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</a:p>
          <a:p>
            <a:pPr lvl="5" eaLnBrk="1" latinLnBrk="0" hangingPunct="1"/>
            <a:r>
              <a:rPr kumimoji="0" lang="en-US" dirty="0" smtClean="0"/>
              <a:t>Sixth level</a:t>
            </a:r>
            <a:endParaRPr kumimoji="0"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880684"/>
            <a:ext cx="12192000" cy="977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42063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ColTx">
  <p:cSld name="Title + 2 columns">
    <p:spTree>
      <p:nvGrpSpPr>
        <p:cNvPr id="1" name="Shape 1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1845"/>
          <p:cNvGrpSpPr>
            <a:grpSpLocks/>
          </p:cNvGrpSpPr>
          <p:nvPr/>
        </p:nvGrpSpPr>
        <p:grpSpPr bwMode="auto">
          <a:xfrm rot="10800000">
            <a:off x="11802534" y="38100"/>
            <a:ext cx="351367" cy="6781800"/>
            <a:chOff x="5307800" y="238125"/>
            <a:chExt cx="271925" cy="5238750"/>
          </a:xfrm>
        </p:grpSpPr>
        <p:sp>
          <p:nvSpPr>
            <p:cNvPr id="6" name="Shape 1846"/>
            <p:cNvSpPr>
              <a:spLocks/>
            </p:cNvSpPr>
            <p:nvPr/>
          </p:nvSpPr>
          <p:spPr bwMode="auto">
            <a:xfrm>
              <a:off x="5307800" y="238125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" name="Shape 1847"/>
            <p:cNvSpPr>
              <a:spLocks/>
            </p:cNvSpPr>
            <p:nvPr/>
          </p:nvSpPr>
          <p:spPr bwMode="auto">
            <a:xfrm>
              <a:off x="5307800" y="388551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" name="Shape 1848"/>
            <p:cNvSpPr>
              <a:spLocks/>
            </p:cNvSpPr>
            <p:nvPr/>
          </p:nvSpPr>
          <p:spPr bwMode="auto">
            <a:xfrm>
              <a:off x="5307800" y="538977"/>
              <a:ext cx="121220" cy="120995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" name="Shape 1849"/>
            <p:cNvSpPr>
              <a:spLocks/>
            </p:cNvSpPr>
            <p:nvPr/>
          </p:nvSpPr>
          <p:spPr bwMode="auto">
            <a:xfrm>
              <a:off x="5307800" y="689403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" name="Shape 1850"/>
            <p:cNvSpPr>
              <a:spLocks/>
            </p:cNvSpPr>
            <p:nvPr/>
          </p:nvSpPr>
          <p:spPr bwMode="auto">
            <a:xfrm>
              <a:off x="5307800" y="839829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" name="Shape 1851"/>
            <p:cNvSpPr>
              <a:spLocks/>
            </p:cNvSpPr>
            <p:nvPr/>
          </p:nvSpPr>
          <p:spPr bwMode="auto">
            <a:xfrm>
              <a:off x="5307800" y="1016416"/>
              <a:ext cx="121220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" name="Shape 1852"/>
            <p:cNvSpPr>
              <a:spLocks/>
            </p:cNvSpPr>
            <p:nvPr/>
          </p:nvSpPr>
          <p:spPr bwMode="auto">
            <a:xfrm>
              <a:off x="5307800" y="1166842"/>
              <a:ext cx="121220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" name="Shape 1853"/>
            <p:cNvSpPr>
              <a:spLocks/>
            </p:cNvSpPr>
            <p:nvPr/>
          </p:nvSpPr>
          <p:spPr bwMode="auto">
            <a:xfrm>
              <a:off x="5307800" y="1317268"/>
              <a:ext cx="121220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" name="Shape 1854"/>
            <p:cNvSpPr>
              <a:spLocks/>
            </p:cNvSpPr>
            <p:nvPr/>
          </p:nvSpPr>
          <p:spPr bwMode="auto">
            <a:xfrm>
              <a:off x="5307800" y="1467694"/>
              <a:ext cx="121220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" name="Shape 1855"/>
            <p:cNvSpPr>
              <a:spLocks/>
            </p:cNvSpPr>
            <p:nvPr/>
          </p:nvSpPr>
          <p:spPr bwMode="auto">
            <a:xfrm>
              <a:off x="5307800" y="1618120"/>
              <a:ext cx="121220" cy="122629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" name="Shape 1856"/>
            <p:cNvSpPr>
              <a:spLocks/>
            </p:cNvSpPr>
            <p:nvPr/>
          </p:nvSpPr>
          <p:spPr bwMode="auto">
            <a:xfrm>
              <a:off x="5307800" y="1744020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" name="Shape 1857"/>
            <p:cNvSpPr>
              <a:spLocks/>
            </p:cNvSpPr>
            <p:nvPr/>
          </p:nvSpPr>
          <p:spPr bwMode="auto">
            <a:xfrm>
              <a:off x="5307800" y="1894446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" name="Shape 1858"/>
            <p:cNvSpPr>
              <a:spLocks/>
            </p:cNvSpPr>
            <p:nvPr/>
          </p:nvSpPr>
          <p:spPr bwMode="auto">
            <a:xfrm>
              <a:off x="5307800" y="2044872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" name="Shape 1859"/>
            <p:cNvSpPr>
              <a:spLocks/>
            </p:cNvSpPr>
            <p:nvPr/>
          </p:nvSpPr>
          <p:spPr bwMode="auto">
            <a:xfrm>
              <a:off x="5307800" y="2221459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" name="Shape 1860"/>
            <p:cNvSpPr>
              <a:spLocks/>
            </p:cNvSpPr>
            <p:nvPr/>
          </p:nvSpPr>
          <p:spPr bwMode="auto">
            <a:xfrm>
              <a:off x="5307800" y="2371885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" name="Shape 1861"/>
            <p:cNvSpPr>
              <a:spLocks/>
            </p:cNvSpPr>
            <p:nvPr/>
          </p:nvSpPr>
          <p:spPr bwMode="auto">
            <a:xfrm>
              <a:off x="5307800" y="2522311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" name="Shape 1862"/>
            <p:cNvSpPr>
              <a:spLocks/>
            </p:cNvSpPr>
            <p:nvPr/>
          </p:nvSpPr>
          <p:spPr bwMode="auto">
            <a:xfrm>
              <a:off x="5307800" y="2672737"/>
              <a:ext cx="121220" cy="120995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" name="Shape 1863"/>
            <p:cNvSpPr>
              <a:spLocks/>
            </p:cNvSpPr>
            <p:nvPr/>
          </p:nvSpPr>
          <p:spPr bwMode="auto">
            <a:xfrm>
              <a:off x="5307800" y="2823163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" name="Shape 1864"/>
            <p:cNvSpPr>
              <a:spLocks/>
            </p:cNvSpPr>
            <p:nvPr/>
          </p:nvSpPr>
          <p:spPr bwMode="auto">
            <a:xfrm>
              <a:off x="5307800" y="2973589"/>
              <a:ext cx="121220" cy="120995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" name="Shape 1865"/>
            <p:cNvSpPr>
              <a:spLocks/>
            </p:cNvSpPr>
            <p:nvPr/>
          </p:nvSpPr>
          <p:spPr bwMode="auto">
            <a:xfrm>
              <a:off x="5307800" y="3124015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" name="Shape 1866"/>
            <p:cNvSpPr>
              <a:spLocks/>
            </p:cNvSpPr>
            <p:nvPr/>
          </p:nvSpPr>
          <p:spPr bwMode="auto">
            <a:xfrm>
              <a:off x="5307800" y="3274441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" name="Shape 1867"/>
            <p:cNvSpPr>
              <a:spLocks/>
            </p:cNvSpPr>
            <p:nvPr/>
          </p:nvSpPr>
          <p:spPr bwMode="auto">
            <a:xfrm>
              <a:off x="5307800" y="3424867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8" name="Shape 1868"/>
            <p:cNvSpPr>
              <a:spLocks/>
            </p:cNvSpPr>
            <p:nvPr/>
          </p:nvSpPr>
          <p:spPr bwMode="auto">
            <a:xfrm>
              <a:off x="5307800" y="3575293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9" name="Shape 1869"/>
            <p:cNvSpPr>
              <a:spLocks/>
            </p:cNvSpPr>
            <p:nvPr/>
          </p:nvSpPr>
          <p:spPr bwMode="auto">
            <a:xfrm>
              <a:off x="5307800" y="3725719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0" name="Shape 1870"/>
            <p:cNvSpPr>
              <a:spLocks/>
            </p:cNvSpPr>
            <p:nvPr/>
          </p:nvSpPr>
          <p:spPr bwMode="auto">
            <a:xfrm>
              <a:off x="5307800" y="3876145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1" name="Shape 1871"/>
            <p:cNvSpPr>
              <a:spLocks/>
            </p:cNvSpPr>
            <p:nvPr/>
          </p:nvSpPr>
          <p:spPr bwMode="auto">
            <a:xfrm>
              <a:off x="5307800" y="4052732"/>
              <a:ext cx="121220" cy="122630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2" name="Shape 1872"/>
            <p:cNvSpPr>
              <a:spLocks/>
            </p:cNvSpPr>
            <p:nvPr/>
          </p:nvSpPr>
          <p:spPr bwMode="auto">
            <a:xfrm>
              <a:off x="5307800" y="4203158"/>
              <a:ext cx="121220" cy="122630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3" name="Shape 1873"/>
            <p:cNvSpPr>
              <a:spLocks/>
            </p:cNvSpPr>
            <p:nvPr/>
          </p:nvSpPr>
          <p:spPr bwMode="auto">
            <a:xfrm>
              <a:off x="5307800" y="4353584"/>
              <a:ext cx="121220" cy="122630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4" name="Shape 1874"/>
            <p:cNvSpPr>
              <a:spLocks/>
            </p:cNvSpPr>
            <p:nvPr/>
          </p:nvSpPr>
          <p:spPr bwMode="auto">
            <a:xfrm>
              <a:off x="5307800" y="4504010"/>
              <a:ext cx="121220" cy="122630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5" name="Shape 1875"/>
            <p:cNvSpPr>
              <a:spLocks/>
            </p:cNvSpPr>
            <p:nvPr/>
          </p:nvSpPr>
          <p:spPr bwMode="auto">
            <a:xfrm>
              <a:off x="5307800" y="4654437"/>
              <a:ext cx="121220" cy="122630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6" name="Shape 1876"/>
            <p:cNvSpPr>
              <a:spLocks/>
            </p:cNvSpPr>
            <p:nvPr/>
          </p:nvSpPr>
          <p:spPr bwMode="auto">
            <a:xfrm>
              <a:off x="5307800" y="4780337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7" name="Shape 1877"/>
            <p:cNvSpPr>
              <a:spLocks/>
            </p:cNvSpPr>
            <p:nvPr/>
          </p:nvSpPr>
          <p:spPr bwMode="auto">
            <a:xfrm>
              <a:off x="5307800" y="4930763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8" name="Shape 1878"/>
            <p:cNvSpPr>
              <a:spLocks/>
            </p:cNvSpPr>
            <p:nvPr/>
          </p:nvSpPr>
          <p:spPr bwMode="auto">
            <a:xfrm>
              <a:off x="5307800" y="5081189"/>
              <a:ext cx="121220" cy="120995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39" name="Shape 1879"/>
            <p:cNvSpPr>
              <a:spLocks/>
            </p:cNvSpPr>
            <p:nvPr/>
          </p:nvSpPr>
          <p:spPr bwMode="auto">
            <a:xfrm>
              <a:off x="5307800" y="5231615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0" name="Shape 1880"/>
            <p:cNvSpPr>
              <a:spLocks/>
            </p:cNvSpPr>
            <p:nvPr/>
          </p:nvSpPr>
          <p:spPr bwMode="auto">
            <a:xfrm>
              <a:off x="5307800" y="5382041"/>
              <a:ext cx="121220" cy="120995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1" name="Shape 1881"/>
            <p:cNvSpPr>
              <a:spLocks/>
            </p:cNvSpPr>
            <p:nvPr/>
          </p:nvSpPr>
          <p:spPr bwMode="auto">
            <a:xfrm>
              <a:off x="5458505" y="238125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2" name="Shape 1882"/>
            <p:cNvSpPr>
              <a:spLocks/>
            </p:cNvSpPr>
            <p:nvPr/>
          </p:nvSpPr>
          <p:spPr bwMode="auto">
            <a:xfrm>
              <a:off x="5458505" y="538977"/>
              <a:ext cx="121220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3" name="Shape 1883"/>
            <p:cNvSpPr>
              <a:spLocks/>
            </p:cNvSpPr>
            <p:nvPr/>
          </p:nvSpPr>
          <p:spPr bwMode="auto">
            <a:xfrm>
              <a:off x="5458505" y="1016416"/>
              <a:ext cx="121220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4" name="Shape 1884"/>
            <p:cNvSpPr>
              <a:spLocks/>
            </p:cNvSpPr>
            <p:nvPr/>
          </p:nvSpPr>
          <p:spPr bwMode="auto">
            <a:xfrm>
              <a:off x="5458505" y="1166842"/>
              <a:ext cx="121220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5" name="Shape 1885"/>
            <p:cNvSpPr>
              <a:spLocks/>
            </p:cNvSpPr>
            <p:nvPr/>
          </p:nvSpPr>
          <p:spPr bwMode="auto">
            <a:xfrm>
              <a:off x="5458505" y="1467694"/>
              <a:ext cx="121220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6" name="Shape 1886"/>
            <p:cNvSpPr>
              <a:spLocks/>
            </p:cNvSpPr>
            <p:nvPr/>
          </p:nvSpPr>
          <p:spPr bwMode="auto">
            <a:xfrm>
              <a:off x="5458505" y="1618120"/>
              <a:ext cx="121220" cy="122629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7" name="Shape 1887"/>
            <p:cNvSpPr>
              <a:spLocks/>
            </p:cNvSpPr>
            <p:nvPr/>
          </p:nvSpPr>
          <p:spPr bwMode="auto">
            <a:xfrm>
              <a:off x="5458505" y="2221459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8" name="Shape 1888"/>
            <p:cNvSpPr>
              <a:spLocks/>
            </p:cNvSpPr>
            <p:nvPr/>
          </p:nvSpPr>
          <p:spPr bwMode="auto">
            <a:xfrm>
              <a:off x="5458505" y="2371885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49" name="Shape 1889"/>
            <p:cNvSpPr>
              <a:spLocks/>
            </p:cNvSpPr>
            <p:nvPr/>
          </p:nvSpPr>
          <p:spPr bwMode="auto">
            <a:xfrm>
              <a:off x="5458505" y="2522311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0" name="Shape 1890"/>
            <p:cNvSpPr>
              <a:spLocks/>
            </p:cNvSpPr>
            <p:nvPr/>
          </p:nvSpPr>
          <p:spPr bwMode="auto">
            <a:xfrm>
              <a:off x="5458505" y="2672737"/>
              <a:ext cx="121220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1" name="Shape 1891"/>
            <p:cNvSpPr>
              <a:spLocks/>
            </p:cNvSpPr>
            <p:nvPr/>
          </p:nvSpPr>
          <p:spPr bwMode="auto">
            <a:xfrm>
              <a:off x="5458505" y="2973589"/>
              <a:ext cx="121220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2" name="Shape 1892"/>
            <p:cNvSpPr>
              <a:spLocks/>
            </p:cNvSpPr>
            <p:nvPr/>
          </p:nvSpPr>
          <p:spPr bwMode="auto">
            <a:xfrm>
              <a:off x="5458505" y="3274441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3" name="Shape 1893"/>
            <p:cNvSpPr>
              <a:spLocks/>
            </p:cNvSpPr>
            <p:nvPr/>
          </p:nvSpPr>
          <p:spPr bwMode="auto">
            <a:xfrm>
              <a:off x="5458505" y="3424867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4" name="Shape 1894"/>
            <p:cNvSpPr>
              <a:spLocks/>
            </p:cNvSpPr>
            <p:nvPr/>
          </p:nvSpPr>
          <p:spPr bwMode="auto">
            <a:xfrm>
              <a:off x="5458505" y="3725719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5" name="Shape 1895"/>
            <p:cNvSpPr>
              <a:spLocks/>
            </p:cNvSpPr>
            <p:nvPr/>
          </p:nvSpPr>
          <p:spPr bwMode="auto">
            <a:xfrm>
              <a:off x="5458505" y="3876145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6" name="Shape 1896"/>
            <p:cNvSpPr>
              <a:spLocks/>
            </p:cNvSpPr>
            <p:nvPr/>
          </p:nvSpPr>
          <p:spPr bwMode="auto">
            <a:xfrm>
              <a:off x="5458505" y="4052732"/>
              <a:ext cx="121220" cy="122630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7" name="Shape 1897"/>
            <p:cNvSpPr>
              <a:spLocks/>
            </p:cNvSpPr>
            <p:nvPr/>
          </p:nvSpPr>
          <p:spPr bwMode="auto">
            <a:xfrm>
              <a:off x="5458505" y="4203158"/>
              <a:ext cx="121220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8" name="Shape 1898"/>
            <p:cNvSpPr>
              <a:spLocks/>
            </p:cNvSpPr>
            <p:nvPr/>
          </p:nvSpPr>
          <p:spPr bwMode="auto">
            <a:xfrm>
              <a:off x="5458505" y="4654437"/>
              <a:ext cx="121220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59" name="Shape 1899"/>
            <p:cNvSpPr>
              <a:spLocks/>
            </p:cNvSpPr>
            <p:nvPr/>
          </p:nvSpPr>
          <p:spPr bwMode="auto">
            <a:xfrm>
              <a:off x="5458505" y="4780337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0" name="Shape 1900"/>
            <p:cNvSpPr>
              <a:spLocks/>
            </p:cNvSpPr>
            <p:nvPr/>
          </p:nvSpPr>
          <p:spPr bwMode="auto">
            <a:xfrm>
              <a:off x="5458505" y="5081189"/>
              <a:ext cx="121220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1" name="Shape 1901"/>
            <p:cNvSpPr>
              <a:spLocks/>
            </p:cNvSpPr>
            <p:nvPr/>
          </p:nvSpPr>
          <p:spPr bwMode="auto">
            <a:xfrm>
              <a:off x="5458505" y="5231615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2" name="Shape 1902"/>
            <p:cNvSpPr>
              <a:spLocks/>
            </p:cNvSpPr>
            <p:nvPr/>
          </p:nvSpPr>
          <p:spPr bwMode="auto">
            <a:xfrm>
              <a:off x="5458505" y="5382041"/>
              <a:ext cx="121220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</p:grpSp>
      <p:grpSp>
        <p:nvGrpSpPr>
          <p:cNvPr id="63" name="Shape 1903"/>
          <p:cNvGrpSpPr>
            <a:grpSpLocks/>
          </p:cNvGrpSpPr>
          <p:nvPr/>
        </p:nvGrpSpPr>
        <p:grpSpPr bwMode="auto">
          <a:xfrm rot="10800000">
            <a:off x="10437284" y="38100"/>
            <a:ext cx="1521883" cy="6781800"/>
            <a:chOff x="5458325" y="238125"/>
            <a:chExt cx="1174975" cy="5238750"/>
          </a:xfrm>
        </p:grpSpPr>
        <p:sp>
          <p:nvSpPr>
            <p:cNvPr id="64" name="Shape 1904"/>
            <p:cNvSpPr>
              <a:spLocks/>
            </p:cNvSpPr>
            <p:nvPr/>
          </p:nvSpPr>
          <p:spPr bwMode="auto">
            <a:xfrm>
              <a:off x="5432178" y="414712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5" name="Shape 1905"/>
            <p:cNvSpPr>
              <a:spLocks/>
            </p:cNvSpPr>
            <p:nvPr/>
          </p:nvSpPr>
          <p:spPr bwMode="auto">
            <a:xfrm>
              <a:off x="5432178" y="715564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6" name="Shape 1906"/>
            <p:cNvSpPr>
              <a:spLocks/>
            </p:cNvSpPr>
            <p:nvPr/>
          </p:nvSpPr>
          <p:spPr bwMode="auto">
            <a:xfrm>
              <a:off x="5432178" y="865990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7" name="Shape 1907"/>
            <p:cNvSpPr>
              <a:spLocks/>
            </p:cNvSpPr>
            <p:nvPr/>
          </p:nvSpPr>
          <p:spPr bwMode="auto">
            <a:xfrm>
              <a:off x="5432178" y="1343429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8" name="Shape 1908"/>
            <p:cNvSpPr>
              <a:spLocks/>
            </p:cNvSpPr>
            <p:nvPr/>
          </p:nvSpPr>
          <p:spPr bwMode="auto">
            <a:xfrm>
              <a:off x="5432178" y="177018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69" name="Shape 1909"/>
            <p:cNvSpPr>
              <a:spLocks/>
            </p:cNvSpPr>
            <p:nvPr/>
          </p:nvSpPr>
          <p:spPr bwMode="auto">
            <a:xfrm>
              <a:off x="5432178" y="192060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0" name="Shape 1910"/>
            <p:cNvSpPr>
              <a:spLocks/>
            </p:cNvSpPr>
            <p:nvPr/>
          </p:nvSpPr>
          <p:spPr bwMode="auto">
            <a:xfrm>
              <a:off x="5432178" y="207103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1" name="Shape 1911"/>
            <p:cNvSpPr>
              <a:spLocks/>
            </p:cNvSpPr>
            <p:nvPr/>
          </p:nvSpPr>
          <p:spPr bwMode="auto">
            <a:xfrm>
              <a:off x="5432178" y="282316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2" name="Shape 1912"/>
            <p:cNvSpPr>
              <a:spLocks/>
            </p:cNvSpPr>
            <p:nvPr/>
          </p:nvSpPr>
          <p:spPr bwMode="auto">
            <a:xfrm>
              <a:off x="5432178" y="312401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3" name="Shape 1913"/>
            <p:cNvSpPr>
              <a:spLocks/>
            </p:cNvSpPr>
            <p:nvPr/>
          </p:nvSpPr>
          <p:spPr bwMode="auto">
            <a:xfrm>
              <a:off x="5432178" y="357529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4" name="Shape 1914"/>
            <p:cNvSpPr>
              <a:spLocks/>
            </p:cNvSpPr>
            <p:nvPr/>
          </p:nvSpPr>
          <p:spPr bwMode="auto">
            <a:xfrm>
              <a:off x="5432178" y="4353584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5" name="Shape 1915"/>
            <p:cNvSpPr>
              <a:spLocks/>
            </p:cNvSpPr>
            <p:nvPr/>
          </p:nvSpPr>
          <p:spPr bwMode="auto">
            <a:xfrm>
              <a:off x="5432178" y="4504010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6" name="Shape 1916"/>
            <p:cNvSpPr>
              <a:spLocks/>
            </p:cNvSpPr>
            <p:nvPr/>
          </p:nvSpPr>
          <p:spPr bwMode="auto">
            <a:xfrm>
              <a:off x="5432178" y="493076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7" name="Shape 1917"/>
            <p:cNvSpPr>
              <a:spLocks/>
            </p:cNvSpPr>
            <p:nvPr/>
          </p:nvSpPr>
          <p:spPr bwMode="auto">
            <a:xfrm>
              <a:off x="5582523" y="264286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8" name="Shape 1918"/>
            <p:cNvSpPr>
              <a:spLocks/>
            </p:cNvSpPr>
            <p:nvPr/>
          </p:nvSpPr>
          <p:spPr bwMode="auto">
            <a:xfrm>
              <a:off x="5582523" y="565138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79" name="Shape 1919"/>
            <p:cNvSpPr>
              <a:spLocks/>
            </p:cNvSpPr>
            <p:nvPr/>
          </p:nvSpPr>
          <p:spPr bwMode="auto">
            <a:xfrm>
              <a:off x="5582523" y="715564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0" name="Shape 1920"/>
            <p:cNvSpPr>
              <a:spLocks/>
            </p:cNvSpPr>
            <p:nvPr/>
          </p:nvSpPr>
          <p:spPr bwMode="auto">
            <a:xfrm>
              <a:off x="5582523" y="865990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1" name="Shape 1921"/>
            <p:cNvSpPr>
              <a:spLocks/>
            </p:cNvSpPr>
            <p:nvPr/>
          </p:nvSpPr>
          <p:spPr bwMode="auto">
            <a:xfrm>
              <a:off x="5582523" y="1042577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2" name="Shape 1922"/>
            <p:cNvSpPr>
              <a:spLocks/>
            </p:cNvSpPr>
            <p:nvPr/>
          </p:nvSpPr>
          <p:spPr bwMode="auto">
            <a:xfrm>
              <a:off x="5582523" y="1193003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3" name="Shape 1923"/>
            <p:cNvSpPr>
              <a:spLocks/>
            </p:cNvSpPr>
            <p:nvPr/>
          </p:nvSpPr>
          <p:spPr bwMode="auto">
            <a:xfrm>
              <a:off x="5582523" y="1343429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4" name="Shape 1924"/>
            <p:cNvSpPr>
              <a:spLocks/>
            </p:cNvSpPr>
            <p:nvPr/>
          </p:nvSpPr>
          <p:spPr bwMode="auto">
            <a:xfrm>
              <a:off x="5582523" y="1493855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5" name="Shape 1925"/>
            <p:cNvSpPr>
              <a:spLocks/>
            </p:cNvSpPr>
            <p:nvPr/>
          </p:nvSpPr>
          <p:spPr bwMode="auto">
            <a:xfrm>
              <a:off x="5582523" y="1644281"/>
              <a:ext cx="120929" cy="122629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6" name="Shape 1926"/>
            <p:cNvSpPr>
              <a:spLocks/>
            </p:cNvSpPr>
            <p:nvPr/>
          </p:nvSpPr>
          <p:spPr bwMode="auto">
            <a:xfrm>
              <a:off x="5582523" y="177018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7" name="Shape 1927"/>
            <p:cNvSpPr>
              <a:spLocks/>
            </p:cNvSpPr>
            <p:nvPr/>
          </p:nvSpPr>
          <p:spPr bwMode="auto">
            <a:xfrm>
              <a:off x="5582523" y="192060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8" name="Shape 1928"/>
            <p:cNvSpPr>
              <a:spLocks/>
            </p:cNvSpPr>
            <p:nvPr/>
          </p:nvSpPr>
          <p:spPr bwMode="auto">
            <a:xfrm>
              <a:off x="5582523" y="207103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89" name="Shape 1929"/>
            <p:cNvSpPr>
              <a:spLocks/>
            </p:cNvSpPr>
            <p:nvPr/>
          </p:nvSpPr>
          <p:spPr bwMode="auto">
            <a:xfrm>
              <a:off x="5582523" y="2221459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0" name="Shape 1930"/>
            <p:cNvSpPr>
              <a:spLocks/>
            </p:cNvSpPr>
            <p:nvPr/>
          </p:nvSpPr>
          <p:spPr bwMode="auto">
            <a:xfrm>
              <a:off x="5582523" y="252231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1" name="Shape 1931"/>
            <p:cNvSpPr>
              <a:spLocks/>
            </p:cNvSpPr>
            <p:nvPr/>
          </p:nvSpPr>
          <p:spPr bwMode="auto">
            <a:xfrm>
              <a:off x="5582523" y="2672737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2" name="Shape 1932"/>
            <p:cNvSpPr>
              <a:spLocks/>
            </p:cNvSpPr>
            <p:nvPr/>
          </p:nvSpPr>
          <p:spPr bwMode="auto">
            <a:xfrm>
              <a:off x="5582523" y="2973589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3" name="Shape 1933"/>
            <p:cNvSpPr>
              <a:spLocks/>
            </p:cNvSpPr>
            <p:nvPr/>
          </p:nvSpPr>
          <p:spPr bwMode="auto">
            <a:xfrm>
              <a:off x="5582523" y="312401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4" name="Shape 1934"/>
            <p:cNvSpPr>
              <a:spLocks/>
            </p:cNvSpPr>
            <p:nvPr/>
          </p:nvSpPr>
          <p:spPr bwMode="auto">
            <a:xfrm>
              <a:off x="5582523" y="327444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5" name="Shape 1935"/>
            <p:cNvSpPr>
              <a:spLocks/>
            </p:cNvSpPr>
            <p:nvPr/>
          </p:nvSpPr>
          <p:spPr bwMode="auto">
            <a:xfrm>
              <a:off x="5582523" y="342486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6" name="Shape 1936"/>
            <p:cNvSpPr>
              <a:spLocks/>
            </p:cNvSpPr>
            <p:nvPr/>
          </p:nvSpPr>
          <p:spPr bwMode="auto">
            <a:xfrm>
              <a:off x="5582523" y="357529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7" name="Shape 1937"/>
            <p:cNvSpPr>
              <a:spLocks/>
            </p:cNvSpPr>
            <p:nvPr/>
          </p:nvSpPr>
          <p:spPr bwMode="auto">
            <a:xfrm>
              <a:off x="5582523" y="3725719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8" name="Shape 1938"/>
            <p:cNvSpPr>
              <a:spLocks/>
            </p:cNvSpPr>
            <p:nvPr/>
          </p:nvSpPr>
          <p:spPr bwMode="auto">
            <a:xfrm>
              <a:off x="5582523" y="387614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99" name="Shape 1939"/>
            <p:cNvSpPr>
              <a:spLocks/>
            </p:cNvSpPr>
            <p:nvPr/>
          </p:nvSpPr>
          <p:spPr bwMode="auto">
            <a:xfrm>
              <a:off x="5582523" y="4052732"/>
              <a:ext cx="120929" cy="122630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0" name="Shape 1940"/>
            <p:cNvSpPr>
              <a:spLocks/>
            </p:cNvSpPr>
            <p:nvPr/>
          </p:nvSpPr>
          <p:spPr bwMode="auto">
            <a:xfrm>
              <a:off x="5582523" y="4353584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1" name="Shape 1941"/>
            <p:cNvSpPr>
              <a:spLocks/>
            </p:cNvSpPr>
            <p:nvPr/>
          </p:nvSpPr>
          <p:spPr bwMode="auto">
            <a:xfrm>
              <a:off x="5582523" y="4504010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2" name="Shape 1942"/>
            <p:cNvSpPr>
              <a:spLocks/>
            </p:cNvSpPr>
            <p:nvPr/>
          </p:nvSpPr>
          <p:spPr bwMode="auto">
            <a:xfrm>
              <a:off x="5582523" y="4654437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3" name="Shape 1943"/>
            <p:cNvSpPr>
              <a:spLocks/>
            </p:cNvSpPr>
            <p:nvPr/>
          </p:nvSpPr>
          <p:spPr bwMode="auto">
            <a:xfrm>
              <a:off x="5582523" y="478033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4" name="Shape 1944"/>
            <p:cNvSpPr>
              <a:spLocks/>
            </p:cNvSpPr>
            <p:nvPr/>
          </p:nvSpPr>
          <p:spPr bwMode="auto">
            <a:xfrm>
              <a:off x="5582523" y="493076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5" name="Shape 1945"/>
            <p:cNvSpPr>
              <a:spLocks/>
            </p:cNvSpPr>
            <p:nvPr/>
          </p:nvSpPr>
          <p:spPr bwMode="auto">
            <a:xfrm>
              <a:off x="5582523" y="5081189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6" name="Shape 1946"/>
            <p:cNvSpPr>
              <a:spLocks/>
            </p:cNvSpPr>
            <p:nvPr/>
          </p:nvSpPr>
          <p:spPr bwMode="auto">
            <a:xfrm>
              <a:off x="5582523" y="523161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7" name="Shape 1947"/>
            <p:cNvSpPr>
              <a:spLocks/>
            </p:cNvSpPr>
            <p:nvPr/>
          </p:nvSpPr>
          <p:spPr bwMode="auto">
            <a:xfrm>
              <a:off x="5582523" y="538204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8" name="Shape 1948"/>
            <p:cNvSpPr>
              <a:spLocks/>
            </p:cNvSpPr>
            <p:nvPr/>
          </p:nvSpPr>
          <p:spPr bwMode="auto">
            <a:xfrm>
              <a:off x="5732867" y="264286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09" name="Shape 1949"/>
            <p:cNvSpPr>
              <a:spLocks/>
            </p:cNvSpPr>
            <p:nvPr/>
          </p:nvSpPr>
          <p:spPr bwMode="auto">
            <a:xfrm>
              <a:off x="5732867" y="865990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0" name="Shape 1950"/>
            <p:cNvSpPr>
              <a:spLocks/>
            </p:cNvSpPr>
            <p:nvPr/>
          </p:nvSpPr>
          <p:spPr bwMode="auto">
            <a:xfrm>
              <a:off x="5732867" y="1193003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1" name="Shape 1951"/>
            <p:cNvSpPr>
              <a:spLocks/>
            </p:cNvSpPr>
            <p:nvPr/>
          </p:nvSpPr>
          <p:spPr bwMode="auto">
            <a:xfrm>
              <a:off x="5732867" y="1493855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2" name="Shape 1952"/>
            <p:cNvSpPr>
              <a:spLocks/>
            </p:cNvSpPr>
            <p:nvPr/>
          </p:nvSpPr>
          <p:spPr bwMode="auto">
            <a:xfrm>
              <a:off x="5732867" y="192060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3" name="Shape 1953"/>
            <p:cNvSpPr>
              <a:spLocks/>
            </p:cNvSpPr>
            <p:nvPr/>
          </p:nvSpPr>
          <p:spPr bwMode="auto">
            <a:xfrm>
              <a:off x="5732867" y="252231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4" name="Shape 1954"/>
            <p:cNvSpPr>
              <a:spLocks/>
            </p:cNvSpPr>
            <p:nvPr/>
          </p:nvSpPr>
          <p:spPr bwMode="auto">
            <a:xfrm>
              <a:off x="5732867" y="2672737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5" name="Shape 1955"/>
            <p:cNvSpPr>
              <a:spLocks/>
            </p:cNvSpPr>
            <p:nvPr/>
          </p:nvSpPr>
          <p:spPr bwMode="auto">
            <a:xfrm>
              <a:off x="5732867" y="3725719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6" name="Shape 1956"/>
            <p:cNvSpPr>
              <a:spLocks/>
            </p:cNvSpPr>
            <p:nvPr/>
          </p:nvSpPr>
          <p:spPr bwMode="auto">
            <a:xfrm>
              <a:off x="5732867" y="4203158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7" name="Shape 1957"/>
            <p:cNvSpPr>
              <a:spLocks/>
            </p:cNvSpPr>
            <p:nvPr/>
          </p:nvSpPr>
          <p:spPr bwMode="auto">
            <a:xfrm>
              <a:off x="5732867" y="493076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8" name="Shape 1958"/>
            <p:cNvSpPr>
              <a:spLocks/>
            </p:cNvSpPr>
            <p:nvPr/>
          </p:nvSpPr>
          <p:spPr bwMode="auto">
            <a:xfrm>
              <a:off x="5732867" y="538204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19" name="Shape 1959"/>
            <p:cNvSpPr>
              <a:spLocks/>
            </p:cNvSpPr>
            <p:nvPr/>
          </p:nvSpPr>
          <p:spPr bwMode="auto">
            <a:xfrm>
              <a:off x="5909359" y="715564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0" name="Shape 1960"/>
            <p:cNvSpPr>
              <a:spLocks/>
            </p:cNvSpPr>
            <p:nvPr/>
          </p:nvSpPr>
          <p:spPr bwMode="auto">
            <a:xfrm>
              <a:off x="5909359" y="1920607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1" name="Shape 1961"/>
            <p:cNvSpPr>
              <a:spLocks/>
            </p:cNvSpPr>
            <p:nvPr/>
          </p:nvSpPr>
          <p:spPr bwMode="auto">
            <a:xfrm>
              <a:off x="5909359" y="2823163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2" name="Shape 1962"/>
            <p:cNvSpPr>
              <a:spLocks/>
            </p:cNvSpPr>
            <p:nvPr/>
          </p:nvSpPr>
          <p:spPr bwMode="auto">
            <a:xfrm>
              <a:off x="6059703" y="4780337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3" name="Shape 1963"/>
            <p:cNvSpPr>
              <a:spLocks/>
            </p:cNvSpPr>
            <p:nvPr/>
          </p:nvSpPr>
          <p:spPr bwMode="auto">
            <a:xfrm>
              <a:off x="6185535" y="2672737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4" name="Shape 1964"/>
            <p:cNvSpPr>
              <a:spLocks/>
            </p:cNvSpPr>
            <p:nvPr/>
          </p:nvSpPr>
          <p:spPr bwMode="auto">
            <a:xfrm>
              <a:off x="6185535" y="523161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5" name="Shape 1965"/>
            <p:cNvSpPr>
              <a:spLocks/>
            </p:cNvSpPr>
            <p:nvPr/>
          </p:nvSpPr>
          <p:spPr bwMode="auto">
            <a:xfrm>
              <a:off x="6486224" y="1016416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</p:grpSp>
      <p:grpSp>
        <p:nvGrpSpPr>
          <p:cNvPr id="126" name="Shape 1966"/>
          <p:cNvGrpSpPr>
            <a:grpSpLocks/>
          </p:cNvGrpSpPr>
          <p:nvPr/>
        </p:nvGrpSpPr>
        <p:grpSpPr bwMode="auto">
          <a:xfrm rot="10800000">
            <a:off x="10242551" y="38100"/>
            <a:ext cx="1327149" cy="6587067"/>
            <a:chOff x="5759350" y="388625"/>
            <a:chExt cx="1024450" cy="5088250"/>
          </a:xfrm>
        </p:grpSpPr>
        <p:sp>
          <p:nvSpPr>
            <p:cNvPr id="127" name="Shape 1967"/>
            <p:cNvSpPr>
              <a:spLocks/>
            </p:cNvSpPr>
            <p:nvPr/>
          </p:nvSpPr>
          <p:spPr bwMode="auto">
            <a:xfrm>
              <a:off x="5733208" y="565210"/>
              <a:ext cx="120908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8" name="Shape 1968"/>
            <p:cNvSpPr>
              <a:spLocks/>
            </p:cNvSpPr>
            <p:nvPr/>
          </p:nvSpPr>
          <p:spPr bwMode="auto">
            <a:xfrm>
              <a:off x="5733208" y="1343489"/>
              <a:ext cx="120908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29" name="Shape 1969"/>
            <p:cNvSpPr>
              <a:spLocks/>
            </p:cNvSpPr>
            <p:nvPr/>
          </p:nvSpPr>
          <p:spPr bwMode="auto">
            <a:xfrm>
              <a:off x="5733208" y="2823202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0" name="Shape 1970"/>
            <p:cNvSpPr>
              <a:spLocks/>
            </p:cNvSpPr>
            <p:nvPr/>
          </p:nvSpPr>
          <p:spPr bwMode="auto">
            <a:xfrm>
              <a:off x="5733208" y="3424897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1" name="Shape 1971"/>
            <p:cNvSpPr>
              <a:spLocks/>
            </p:cNvSpPr>
            <p:nvPr/>
          </p:nvSpPr>
          <p:spPr bwMode="auto">
            <a:xfrm>
              <a:off x="5733208" y="3575321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2" name="Shape 1972"/>
            <p:cNvSpPr>
              <a:spLocks/>
            </p:cNvSpPr>
            <p:nvPr/>
          </p:nvSpPr>
          <p:spPr bwMode="auto">
            <a:xfrm>
              <a:off x="5733208" y="4353601"/>
              <a:ext cx="120908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3" name="Shape 1973"/>
            <p:cNvSpPr>
              <a:spLocks/>
            </p:cNvSpPr>
            <p:nvPr/>
          </p:nvSpPr>
          <p:spPr bwMode="auto">
            <a:xfrm>
              <a:off x="5733208" y="5231619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4" name="Shape 1974"/>
            <p:cNvSpPr>
              <a:spLocks/>
            </p:cNvSpPr>
            <p:nvPr/>
          </p:nvSpPr>
          <p:spPr bwMode="auto">
            <a:xfrm>
              <a:off x="5883526" y="414786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5" name="Shape 1975"/>
            <p:cNvSpPr>
              <a:spLocks/>
            </p:cNvSpPr>
            <p:nvPr/>
          </p:nvSpPr>
          <p:spPr bwMode="auto">
            <a:xfrm>
              <a:off x="5883526" y="1193066"/>
              <a:ext cx="120908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6" name="Shape 1976"/>
            <p:cNvSpPr>
              <a:spLocks/>
            </p:cNvSpPr>
            <p:nvPr/>
          </p:nvSpPr>
          <p:spPr bwMode="auto">
            <a:xfrm>
              <a:off x="5883526" y="1343489"/>
              <a:ext cx="120908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7" name="Shape 1977"/>
            <p:cNvSpPr>
              <a:spLocks/>
            </p:cNvSpPr>
            <p:nvPr/>
          </p:nvSpPr>
          <p:spPr bwMode="auto">
            <a:xfrm>
              <a:off x="5883526" y="1493913"/>
              <a:ext cx="120908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8" name="Shape 1978"/>
            <p:cNvSpPr>
              <a:spLocks/>
            </p:cNvSpPr>
            <p:nvPr/>
          </p:nvSpPr>
          <p:spPr bwMode="auto">
            <a:xfrm>
              <a:off x="5883526" y="1794761"/>
              <a:ext cx="120908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39" name="Shape 1979"/>
            <p:cNvSpPr>
              <a:spLocks/>
            </p:cNvSpPr>
            <p:nvPr/>
          </p:nvSpPr>
          <p:spPr bwMode="auto">
            <a:xfrm>
              <a:off x="5883526" y="2071082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0" name="Shape 1980"/>
            <p:cNvSpPr>
              <a:spLocks/>
            </p:cNvSpPr>
            <p:nvPr/>
          </p:nvSpPr>
          <p:spPr bwMode="auto">
            <a:xfrm>
              <a:off x="5883526" y="2672778"/>
              <a:ext cx="120908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1" name="Shape 1981"/>
            <p:cNvSpPr>
              <a:spLocks/>
            </p:cNvSpPr>
            <p:nvPr/>
          </p:nvSpPr>
          <p:spPr bwMode="auto">
            <a:xfrm>
              <a:off x="5883526" y="2973626"/>
              <a:ext cx="120908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2" name="Shape 1982"/>
            <p:cNvSpPr>
              <a:spLocks/>
            </p:cNvSpPr>
            <p:nvPr/>
          </p:nvSpPr>
          <p:spPr bwMode="auto">
            <a:xfrm>
              <a:off x="5883526" y="3124049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3" name="Shape 1983"/>
            <p:cNvSpPr>
              <a:spLocks/>
            </p:cNvSpPr>
            <p:nvPr/>
          </p:nvSpPr>
          <p:spPr bwMode="auto">
            <a:xfrm>
              <a:off x="5883526" y="3274473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4" name="Shape 1984"/>
            <p:cNvSpPr>
              <a:spLocks/>
            </p:cNvSpPr>
            <p:nvPr/>
          </p:nvSpPr>
          <p:spPr bwMode="auto">
            <a:xfrm>
              <a:off x="5883526" y="3575321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5" name="Shape 1985"/>
            <p:cNvSpPr>
              <a:spLocks/>
            </p:cNvSpPr>
            <p:nvPr/>
          </p:nvSpPr>
          <p:spPr bwMode="auto">
            <a:xfrm>
              <a:off x="5883526" y="3725745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6" name="Shape 1986"/>
            <p:cNvSpPr>
              <a:spLocks/>
            </p:cNvSpPr>
            <p:nvPr/>
          </p:nvSpPr>
          <p:spPr bwMode="auto">
            <a:xfrm>
              <a:off x="5883526" y="3876169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7" name="Shape 1987"/>
            <p:cNvSpPr>
              <a:spLocks/>
            </p:cNvSpPr>
            <p:nvPr/>
          </p:nvSpPr>
          <p:spPr bwMode="auto">
            <a:xfrm>
              <a:off x="5883526" y="4052753"/>
              <a:ext cx="120908" cy="122629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8" name="Shape 1988"/>
            <p:cNvSpPr>
              <a:spLocks/>
            </p:cNvSpPr>
            <p:nvPr/>
          </p:nvSpPr>
          <p:spPr bwMode="auto">
            <a:xfrm>
              <a:off x="5883526" y="4353601"/>
              <a:ext cx="120908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49" name="Shape 1989"/>
            <p:cNvSpPr>
              <a:spLocks/>
            </p:cNvSpPr>
            <p:nvPr/>
          </p:nvSpPr>
          <p:spPr bwMode="auto">
            <a:xfrm>
              <a:off x="5883526" y="4504025"/>
              <a:ext cx="120908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0" name="Shape 1990"/>
            <p:cNvSpPr>
              <a:spLocks/>
            </p:cNvSpPr>
            <p:nvPr/>
          </p:nvSpPr>
          <p:spPr bwMode="auto">
            <a:xfrm>
              <a:off x="5883526" y="4930771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1" name="Shape 1991"/>
            <p:cNvSpPr>
              <a:spLocks/>
            </p:cNvSpPr>
            <p:nvPr/>
          </p:nvSpPr>
          <p:spPr bwMode="auto">
            <a:xfrm>
              <a:off x="5883526" y="5081195"/>
              <a:ext cx="120908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2" name="Shape 1992"/>
            <p:cNvSpPr>
              <a:spLocks/>
            </p:cNvSpPr>
            <p:nvPr/>
          </p:nvSpPr>
          <p:spPr bwMode="auto">
            <a:xfrm>
              <a:off x="5883526" y="5231619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3" name="Shape 1993"/>
            <p:cNvSpPr>
              <a:spLocks/>
            </p:cNvSpPr>
            <p:nvPr/>
          </p:nvSpPr>
          <p:spPr bwMode="auto">
            <a:xfrm>
              <a:off x="6059986" y="565210"/>
              <a:ext cx="122541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4" name="Shape 1994"/>
            <p:cNvSpPr>
              <a:spLocks/>
            </p:cNvSpPr>
            <p:nvPr/>
          </p:nvSpPr>
          <p:spPr bwMode="auto">
            <a:xfrm>
              <a:off x="6059986" y="715633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5" name="Shape 1995"/>
            <p:cNvSpPr>
              <a:spLocks/>
            </p:cNvSpPr>
            <p:nvPr/>
          </p:nvSpPr>
          <p:spPr bwMode="auto">
            <a:xfrm>
              <a:off x="6059986" y="1016481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6" name="Shape 1996"/>
            <p:cNvSpPr>
              <a:spLocks/>
            </p:cNvSpPr>
            <p:nvPr/>
          </p:nvSpPr>
          <p:spPr bwMode="auto">
            <a:xfrm>
              <a:off x="6059986" y="1343489"/>
              <a:ext cx="122541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7" name="Shape 1997"/>
            <p:cNvSpPr>
              <a:spLocks/>
            </p:cNvSpPr>
            <p:nvPr/>
          </p:nvSpPr>
          <p:spPr bwMode="auto">
            <a:xfrm>
              <a:off x="6059986" y="1493913"/>
              <a:ext cx="122541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8" name="Shape 1998"/>
            <p:cNvSpPr>
              <a:spLocks/>
            </p:cNvSpPr>
            <p:nvPr/>
          </p:nvSpPr>
          <p:spPr bwMode="auto">
            <a:xfrm>
              <a:off x="6059986" y="1644337"/>
              <a:ext cx="122541" cy="122628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59" name="Shape 1999"/>
            <p:cNvSpPr>
              <a:spLocks/>
            </p:cNvSpPr>
            <p:nvPr/>
          </p:nvSpPr>
          <p:spPr bwMode="auto">
            <a:xfrm>
              <a:off x="6059986" y="1794761"/>
              <a:ext cx="122541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0" name="Shape 2000"/>
            <p:cNvSpPr>
              <a:spLocks/>
            </p:cNvSpPr>
            <p:nvPr/>
          </p:nvSpPr>
          <p:spPr bwMode="auto">
            <a:xfrm>
              <a:off x="6059986" y="2221506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1" name="Shape 2001"/>
            <p:cNvSpPr>
              <a:spLocks/>
            </p:cNvSpPr>
            <p:nvPr/>
          </p:nvSpPr>
          <p:spPr bwMode="auto">
            <a:xfrm>
              <a:off x="6059986" y="2371930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2" name="Shape 2002"/>
            <p:cNvSpPr>
              <a:spLocks/>
            </p:cNvSpPr>
            <p:nvPr/>
          </p:nvSpPr>
          <p:spPr bwMode="auto">
            <a:xfrm>
              <a:off x="6059986" y="2522354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3" name="Shape 2003"/>
            <p:cNvSpPr>
              <a:spLocks/>
            </p:cNvSpPr>
            <p:nvPr/>
          </p:nvSpPr>
          <p:spPr bwMode="auto">
            <a:xfrm>
              <a:off x="6059986" y="2672778"/>
              <a:ext cx="122541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4" name="Shape 2004"/>
            <p:cNvSpPr>
              <a:spLocks/>
            </p:cNvSpPr>
            <p:nvPr/>
          </p:nvSpPr>
          <p:spPr bwMode="auto">
            <a:xfrm>
              <a:off x="6059986" y="2823202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5" name="Shape 2005"/>
            <p:cNvSpPr>
              <a:spLocks/>
            </p:cNvSpPr>
            <p:nvPr/>
          </p:nvSpPr>
          <p:spPr bwMode="auto">
            <a:xfrm>
              <a:off x="6059986" y="2973626"/>
              <a:ext cx="122541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6" name="Shape 2006"/>
            <p:cNvSpPr>
              <a:spLocks/>
            </p:cNvSpPr>
            <p:nvPr/>
          </p:nvSpPr>
          <p:spPr bwMode="auto">
            <a:xfrm>
              <a:off x="6059986" y="3124049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7" name="Shape 2007"/>
            <p:cNvSpPr>
              <a:spLocks/>
            </p:cNvSpPr>
            <p:nvPr/>
          </p:nvSpPr>
          <p:spPr bwMode="auto">
            <a:xfrm>
              <a:off x="6059986" y="3274473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8" name="Shape 2008"/>
            <p:cNvSpPr>
              <a:spLocks/>
            </p:cNvSpPr>
            <p:nvPr/>
          </p:nvSpPr>
          <p:spPr bwMode="auto">
            <a:xfrm>
              <a:off x="6059986" y="3424897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69" name="Shape 2009"/>
            <p:cNvSpPr>
              <a:spLocks/>
            </p:cNvSpPr>
            <p:nvPr/>
          </p:nvSpPr>
          <p:spPr bwMode="auto">
            <a:xfrm>
              <a:off x="6059986" y="3575321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0" name="Shape 2010"/>
            <p:cNvSpPr>
              <a:spLocks/>
            </p:cNvSpPr>
            <p:nvPr/>
          </p:nvSpPr>
          <p:spPr bwMode="auto">
            <a:xfrm>
              <a:off x="6059986" y="3876169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1" name="Shape 2011"/>
            <p:cNvSpPr>
              <a:spLocks/>
            </p:cNvSpPr>
            <p:nvPr/>
          </p:nvSpPr>
          <p:spPr bwMode="auto">
            <a:xfrm>
              <a:off x="6059986" y="4203177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2" name="Shape 2012"/>
            <p:cNvSpPr>
              <a:spLocks/>
            </p:cNvSpPr>
            <p:nvPr/>
          </p:nvSpPr>
          <p:spPr bwMode="auto">
            <a:xfrm>
              <a:off x="6059986" y="4353601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3" name="Shape 2013"/>
            <p:cNvSpPr>
              <a:spLocks/>
            </p:cNvSpPr>
            <p:nvPr/>
          </p:nvSpPr>
          <p:spPr bwMode="auto">
            <a:xfrm>
              <a:off x="6059986" y="4504025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4" name="Shape 2014"/>
            <p:cNvSpPr>
              <a:spLocks/>
            </p:cNvSpPr>
            <p:nvPr/>
          </p:nvSpPr>
          <p:spPr bwMode="auto">
            <a:xfrm>
              <a:off x="6059986" y="4654448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5" name="Shape 2015"/>
            <p:cNvSpPr>
              <a:spLocks/>
            </p:cNvSpPr>
            <p:nvPr/>
          </p:nvSpPr>
          <p:spPr bwMode="auto">
            <a:xfrm>
              <a:off x="6059986" y="4930771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6" name="Shape 2016"/>
            <p:cNvSpPr>
              <a:spLocks/>
            </p:cNvSpPr>
            <p:nvPr/>
          </p:nvSpPr>
          <p:spPr bwMode="auto">
            <a:xfrm>
              <a:off x="6059986" y="5081195"/>
              <a:ext cx="122541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7" name="Shape 2017"/>
            <p:cNvSpPr>
              <a:spLocks/>
            </p:cNvSpPr>
            <p:nvPr/>
          </p:nvSpPr>
          <p:spPr bwMode="auto">
            <a:xfrm>
              <a:off x="6059986" y="5231619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8" name="Shape 2018"/>
            <p:cNvSpPr>
              <a:spLocks/>
            </p:cNvSpPr>
            <p:nvPr/>
          </p:nvSpPr>
          <p:spPr bwMode="auto">
            <a:xfrm>
              <a:off x="6059986" y="5382043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79" name="Shape 2019"/>
            <p:cNvSpPr>
              <a:spLocks/>
            </p:cNvSpPr>
            <p:nvPr/>
          </p:nvSpPr>
          <p:spPr bwMode="auto">
            <a:xfrm>
              <a:off x="6210304" y="565210"/>
              <a:ext cx="122541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0" name="Shape 2020"/>
            <p:cNvSpPr>
              <a:spLocks/>
            </p:cNvSpPr>
            <p:nvPr/>
          </p:nvSpPr>
          <p:spPr bwMode="auto">
            <a:xfrm>
              <a:off x="6210304" y="1016481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1" name="Shape 2021"/>
            <p:cNvSpPr>
              <a:spLocks/>
            </p:cNvSpPr>
            <p:nvPr/>
          </p:nvSpPr>
          <p:spPr bwMode="auto">
            <a:xfrm>
              <a:off x="6210304" y="1193066"/>
              <a:ext cx="122541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2" name="Shape 2022"/>
            <p:cNvSpPr>
              <a:spLocks/>
            </p:cNvSpPr>
            <p:nvPr/>
          </p:nvSpPr>
          <p:spPr bwMode="auto">
            <a:xfrm>
              <a:off x="6210304" y="1343489"/>
              <a:ext cx="122541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3" name="Shape 2023"/>
            <p:cNvSpPr>
              <a:spLocks/>
            </p:cNvSpPr>
            <p:nvPr/>
          </p:nvSpPr>
          <p:spPr bwMode="auto">
            <a:xfrm>
              <a:off x="6210304" y="1644337"/>
              <a:ext cx="122541" cy="122628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4" name="Shape 2024"/>
            <p:cNvSpPr>
              <a:spLocks/>
            </p:cNvSpPr>
            <p:nvPr/>
          </p:nvSpPr>
          <p:spPr bwMode="auto">
            <a:xfrm>
              <a:off x="6210304" y="1920659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5" name="Shape 2025"/>
            <p:cNvSpPr>
              <a:spLocks/>
            </p:cNvSpPr>
            <p:nvPr/>
          </p:nvSpPr>
          <p:spPr bwMode="auto">
            <a:xfrm>
              <a:off x="6210304" y="2071082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6" name="Shape 2026"/>
            <p:cNvSpPr>
              <a:spLocks/>
            </p:cNvSpPr>
            <p:nvPr/>
          </p:nvSpPr>
          <p:spPr bwMode="auto">
            <a:xfrm>
              <a:off x="6210304" y="2221506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7" name="Shape 2027"/>
            <p:cNvSpPr>
              <a:spLocks/>
            </p:cNvSpPr>
            <p:nvPr/>
          </p:nvSpPr>
          <p:spPr bwMode="auto">
            <a:xfrm>
              <a:off x="6210304" y="2522354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8" name="Shape 2028"/>
            <p:cNvSpPr>
              <a:spLocks/>
            </p:cNvSpPr>
            <p:nvPr/>
          </p:nvSpPr>
          <p:spPr bwMode="auto">
            <a:xfrm>
              <a:off x="6210304" y="2823202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89" name="Shape 2029"/>
            <p:cNvSpPr>
              <a:spLocks/>
            </p:cNvSpPr>
            <p:nvPr/>
          </p:nvSpPr>
          <p:spPr bwMode="auto">
            <a:xfrm>
              <a:off x="6210304" y="3124049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0" name="Shape 2030"/>
            <p:cNvSpPr>
              <a:spLocks/>
            </p:cNvSpPr>
            <p:nvPr/>
          </p:nvSpPr>
          <p:spPr bwMode="auto">
            <a:xfrm>
              <a:off x="6210304" y="3424897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1" name="Shape 2031"/>
            <p:cNvSpPr>
              <a:spLocks/>
            </p:cNvSpPr>
            <p:nvPr/>
          </p:nvSpPr>
          <p:spPr bwMode="auto">
            <a:xfrm>
              <a:off x="6210304" y="3575321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2" name="Shape 2032"/>
            <p:cNvSpPr>
              <a:spLocks/>
            </p:cNvSpPr>
            <p:nvPr/>
          </p:nvSpPr>
          <p:spPr bwMode="auto">
            <a:xfrm>
              <a:off x="6210304" y="4052753"/>
              <a:ext cx="122541" cy="122629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3" name="Shape 2033"/>
            <p:cNvSpPr>
              <a:spLocks/>
            </p:cNvSpPr>
            <p:nvPr/>
          </p:nvSpPr>
          <p:spPr bwMode="auto">
            <a:xfrm>
              <a:off x="6210304" y="4203177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4" name="Shape 2034"/>
            <p:cNvSpPr>
              <a:spLocks/>
            </p:cNvSpPr>
            <p:nvPr/>
          </p:nvSpPr>
          <p:spPr bwMode="auto">
            <a:xfrm>
              <a:off x="6210304" y="4353601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5" name="Shape 2035"/>
            <p:cNvSpPr>
              <a:spLocks/>
            </p:cNvSpPr>
            <p:nvPr/>
          </p:nvSpPr>
          <p:spPr bwMode="auto">
            <a:xfrm>
              <a:off x="6210304" y="4504025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6" name="Shape 2036"/>
            <p:cNvSpPr>
              <a:spLocks/>
            </p:cNvSpPr>
            <p:nvPr/>
          </p:nvSpPr>
          <p:spPr bwMode="auto">
            <a:xfrm>
              <a:off x="6210304" y="4654448"/>
              <a:ext cx="122541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7" name="Shape 2037"/>
            <p:cNvSpPr>
              <a:spLocks/>
            </p:cNvSpPr>
            <p:nvPr/>
          </p:nvSpPr>
          <p:spPr bwMode="auto">
            <a:xfrm>
              <a:off x="6210304" y="4930771"/>
              <a:ext cx="122541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8" name="Shape 2038"/>
            <p:cNvSpPr>
              <a:spLocks/>
            </p:cNvSpPr>
            <p:nvPr/>
          </p:nvSpPr>
          <p:spPr bwMode="auto">
            <a:xfrm>
              <a:off x="6210304" y="5081195"/>
              <a:ext cx="122541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199" name="Shape 2039"/>
            <p:cNvSpPr>
              <a:spLocks/>
            </p:cNvSpPr>
            <p:nvPr/>
          </p:nvSpPr>
          <p:spPr bwMode="auto">
            <a:xfrm>
              <a:off x="6360622" y="414786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0" name="Shape 2040"/>
            <p:cNvSpPr>
              <a:spLocks/>
            </p:cNvSpPr>
            <p:nvPr/>
          </p:nvSpPr>
          <p:spPr bwMode="auto">
            <a:xfrm>
              <a:off x="6360622" y="565210"/>
              <a:ext cx="122541" cy="120993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1" name="Shape 2041"/>
            <p:cNvSpPr>
              <a:spLocks/>
            </p:cNvSpPr>
            <p:nvPr/>
          </p:nvSpPr>
          <p:spPr bwMode="auto">
            <a:xfrm>
              <a:off x="6360622" y="1016481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2" name="Shape 2042"/>
            <p:cNvSpPr>
              <a:spLocks/>
            </p:cNvSpPr>
            <p:nvPr/>
          </p:nvSpPr>
          <p:spPr bwMode="auto">
            <a:xfrm>
              <a:off x="6360622" y="1343489"/>
              <a:ext cx="122541" cy="122628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3" name="Shape 2043"/>
            <p:cNvSpPr>
              <a:spLocks/>
            </p:cNvSpPr>
            <p:nvPr/>
          </p:nvSpPr>
          <p:spPr bwMode="auto">
            <a:xfrm>
              <a:off x="6360622" y="1644337"/>
              <a:ext cx="122541" cy="122628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4" name="Shape 2044"/>
            <p:cNvSpPr>
              <a:spLocks/>
            </p:cNvSpPr>
            <p:nvPr/>
          </p:nvSpPr>
          <p:spPr bwMode="auto">
            <a:xfrm>
              <a:off x="6360622" y="2071082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5" name="Shape 2045"/>
            <p:cNvSpPr>
              <a:spLocks/>
            </p:cNvSpPr>
            <p:nvPr/>
          </p:nvSpPr>
          <p:spPr bwMode="auto">
            <a:xfrm>
              <a:off x="6360622" y="2371930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6" name="Shape 2046"/>
            <p:cNvSpPr>
              <a:spLocks/>
            </p:cNvSpPr>
            <p:nvPr/>
          </p:nvSpPr>
          <p:spPr bwMode="auto">
            <a:xfrm>
              <a:off x="6360622" y="2823202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7" name="Shape 2047"/>
            <p:cNvSpPr>
              <a:spLocks/>
            </p:cNvSpPr>
            <p:nvPr/>
          </p:nvSpPr>
          <p:spPr bwMode="auto">
            <a:xfrm>
              <a:off x="6360622" y="3124049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8" name="Shape 2048"/>
            <p:cNvSpPr>
              <a:spLocks/>
            </p:cNvSpPr>
            <p:nvPr/>
          </p:nvSpPr>
          <p:spPr bwMode="auto">
            <a:xfrm>
              <a:off x="6360622" y="3274473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09" name="Shape 2049"/>
            <p:cNvSpPr>
              <a:spLocks/>
            </p:cNvSpPr>
            <p:nvPr/>
          </p:nvSpPr>
          <p:spPr bwMode="auto">
            <a:xfrm>
              <a:off x="6360622" y="3575321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0" name="Shape 2050"/>
            <p:cNvSpPr>
              <a:spLocks/>
            </p:cNvSpPr>
            <p:nvPr/>
          </p:nvSpPr>
          <p:spPr bwMode="auto">
            <a:xfrm>
              <a:off x="6360622" y="3725745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1" name="Shape 2051"/>
            <p:cNvSpPr>
              <a:spLocks/>
            </p:cNvSpPr>
            <p:nvPr/>
          </p:nvSpPr>
          <p:spPr bwMode="auto">
            <a:xfrm>
              <a:off x="6360622" y="3876169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2" name="Shape 2052"/>
            <p:cNvSpPr>
              <a:spLocks/>
            </p:cNvSpPr>
            <p:nvPr/>
          </p:nvSpPr>
          <p:spPr bwMode="auto">
            <a:xfrm>
              <a:off x="6360622" y="4203177"/>
              <a:ext cx="122541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3" name="Shape 2053"/>
            <p:cNvSpPr>
              <a:spLocks/>
            </p:cNvSpPr>
            <p:nvPr/>
          </p:nvSpPr>
          <p:spPr bwMode="auto">
            <a:xfrm>
              <a:off x="6360622" y="4353601"/>
              <a:ext cx="122541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4" name="Shape 2054"/>
            <p:cNvSpPr>
              <a:spLocks/>
            </p:cNvSpPr>
            <p:nvPr/>
          </p:nvSpPr>
          <p:spPr bwMode="auto">
            <a:xfrm>
              <a:off x="6360622" y="4780347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5" name="Shape 2055"/>
            <p:cNvSpPr>
              <a:spLocks/>
            </p:cNvSpPr>
            <p:nvPr/>
          </p:nvSpPr>
          <p:spPr bwMode="auto">
            <a:xfrm>
              <a:off x="6360622" y="5081195"/>
              <a:ext cx="122541" cy="120993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6" name="Shape 2056"/>
            <p:cNvSpPr>
              <a:spLocks/>
            </p:cNvSpPr>
            <p:nvPr/>
          </p:nvSpPr>
          <p:spPr bwMode="auto">
            <a:xfrm>
              <a:off x="6360622" y="5231619"/>
              <a:ext cx="122541" cy="120993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7" name="Shape 2057"/>
            <p:cNvSpPr>
              <a:spLocks/>
            </p:cNvSpPr>
            <p:nvPr/>
          </p:nvSpPr>
          <p:spPr bwMode="auto">
            <a:xfrm>
              <a:off x="6486432" y="414786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8" name="Shape 2058"/>
            <p:cNvSpPr>
              <a:spLocks/>
            </p:cNvSpPr>
            <p:nvPr/>
          </p:nvSpPr>
          <p:spPr bwMode="auto">
            <a:xfrm>
              <a:off x="6486432" y="1343489"/>
              <a:ext cx="120908" cy="122628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19" name="Shape 2059"/>
            <p:cNvSpPr>
              <a:spLocks/>
            </p:cNvSpPr>
            <p:nvPr/>
          </p:nvSpPr>
          <p:spPr bwMode="auto">
            <a:xfrm>
              <a:off x="6486432" y="2071082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0" name="Shape 2060"/>
            <p:cNvSpPr>
              <a:spLocks/>
            </p:cNvSpPr>
            <p:nvPr/>
          </p:nvSpPr>
          <p:spPr bwMode="auto">
            <a:xfrm>
              <a:off x="6486432" y="2823202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1" name="Shape 2061"/>
            <p:cNvSpPr>
              <a:spLocks/>
            </p:cNvSpPr>
            <p:nvPr/>
          </p:nvSpPr>
          <p:spPr bwMode="auto">
            <a:xfrm>
              <a:off x="6486432" y="3725745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2" name="Shape 2062"/>
            <p:cNvSpPr>
              <a:spLocks/>
            </p:cNvSpPr>
            <p:nvPr/>
          </p:nvSpPr>
          <p:spPr bwMode="auto">
            <a:xfrm>
              <a:off x="6486432" y="4504025"/>
              <a:ext cx="120908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3" name="Shape 2063"/>
            <p:cNvSpPr>
              <a:spLocks/>
            </p:cNvSpPr>
            <p:nvPr/>
          </p:nvSpPr>
          <p:spPr bwMode="auto">
            <a:xfrm>
              <a:off x="6486432" y="4654448"/>
              <a:ext cx="120908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4" name="Shape 2064"/>
            <p:cNvSpPr>
              <a:spLocks/>
            </p:cNvSpPr>
            <p:nvPr/>
          </p:nvSpPr>
          <p:spPr bwMode="auto">
            <a:xfrm>
              <a:off x="6486432" y="5231619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5" name="Shape 2065"/>
            <p:cNvSpPr>
              <a:spLocks/>
            </p:cNvSpPr>
            <p:nvPr/>
          </p:nvSpPr>
          <p:spPr bwMode="auto">
            <a:xfrm>
              <a:off x="6636750" y="715633"/>
              <a:ext cx="120908" cy="120993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6" name="Shape 2066"/>
            <p:cNvSpPr>
              <a:spLocks/>
            </p:cNvSpPr>
            <p:nvPr/>
          </p:nvSpPr>
          <p:spPr bwMode="auto">
            <a:xfrm>
              <a:off x="6636750" y="1644337"/>
              <a:ext cx="120908" cy="122628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27" name="Shape 2067"/>
            <p:cNvSpPr>
              <a:spLocks/>
            </p:cNvSpPr>
            <p:nvPr/>
          </p:nvSpPr>
          <p:spPr bwMode="auto">
            <a:xfrm>
              <a:off x="6636750" y="2672778"/>
              <a:ext cx="120908" cy="120993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</p:grpSp>
      <p:grpSp>
        <p:nvGrpSpPr>
          <p:cNvPr id="228" name="Shape 2068"/>
          <p:cNvGrpSpPr>
            <a:grpSpLocks/>
          </p:cNvGrpSpPr>
          <p:nvPr/>
        </p:nvGrpSpPr>
        <p:grpSpPr bwMode="auto">
          <a:xfrm rot="10800000">
            <a:off x="10242551" y="38100"/>
            <a:ext cx="1521883" cy="6781800"/>
            <a:chOff x="5608825" y="238125"/>
            <a:chExt cx="1174975" cy="5238750"/>
          </a:xfrm>
        </p:grpSpPr>
        <p:sp>
          <p:nvSpPr>
            <p:cNvPr id="229" name="Shape 2069"/>
            <p:cNvSpPr>
              <a:spLocks/>
            </p:cNvSpPr>
            <p:nvPr/>
          </p:nvSpPr>
          <p:spPr bwMode="auto">
            <a:xfrm>
              <a:off x="5582678" y="414712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0" name="Shape 2070"/>
            <p:cNvSpPr>
              <a:spLocks/>
            </p:cNvSpPr>
            <p:nvPr/>
          </p:nvSpPr>
          <p:spPr bwMode="auto">
            <a:xfrm>
              <a:off x="5582678" y="237188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1" name="Shape 2071"/>
            <p:cNvSpPr>
              <a:spLocks/>
            </p:cNvSpPr>
            <p:nvPr/>
          </p:nvSpPr>
          <p:spPr bwMode="auto">
            <a:xfrm>
              <a:off x="5582678" y="282316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2" name="Shape 2072"/>
            <p:cNvSpPr>
              <a:spLocks/>
            </p:cNvSpPr>
            <p:nvPr/>
          </p:nvSpPr>
          <p:spPr bwMode="auto">
            <a:xfrm>
              <a:off x="5582678" y="4203158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3" name="Shape 2073"/>
            <p:cNvSpPr>
              <a:spLocks/>
            </p:cNvSpPr>
            <p:nvPr/>
          </p:nvSpPr>
          <p:spPr bwMode="auto">
            <a:xfrm>
              <a:off x="5733023" y="414712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4" name="Shape 2074"/>
            <p:cNvSpPr>
              <a:spLocks/>
            </p:cNvSpPr>
            <p:nvPr/>
          </p:nvSpPr>
          <p:spPr bwMode="auto">
            <a:xfrm>
              <a:off x="5733023" y="715564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5" name="Shape 2075"/>
            <p:cNvSpPr>
              <a:spLocks/>
            </p:cNvSpPr>
            <p:nvPr/>
          </p:nvSpPr>
          <p:spPr bwMode="auto">
            <a:xfrm>
              <a:off x="5733023" y="1042577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6" name="Shape 2076"/>
            <p:cNvSpPr>
              <a:spLocks/>
            </p:cNvSpPr>
            <p:nvPr/>
          </p:nvSpPr>
          <p:spPr bwMode="auto">
            <a:xfrm>
              <a:off x="5733023" y="1644281"/>
              <a:ext cx="120929" cy="122629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7" name="Shape 2077"/>
            <p:cNvSpPr>
              <a:spLocks/>
            </p:cNvSpPr>
            <p:nvPr/>
          </p:nvSpPr>
          <p:spPr bwMode="auto">
            <a:xfrm>
              <a:off x="5733023" y="177018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8" name="Shape 2078"/>
            <p:cNvSpPr>
              <a:spLocks/>
            </p:cNvSpPr>
            <p:nvPr/>
          </p:nvSpPr>
          <p:spPr bwMode="auto">
            <a:xfrm>
              <a:off x="5733023" y="207103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39" name="Shape 2079"/>
            <p:cNvSpPr>
              <a:spLocks/>
            </p:cNvSpPr>
            <p:nvPr/>
          </p:nvSpPr>
          <p:spPr bwMode="auto">
            <a:xfrm>
              <a:off x="5733023" y="2221459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0" name="Shape 2080"/>
            <p:cNvSpPr>
              <a:spLocks/>
            </p:cNvSpPr>
            <p:nvPr/>
          </p:nvSpPr>
          <p:spPr bwMode="auto">
            <a:xfrm>
              <a:off x="5733023" y="237188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1" name="Shape 2081"/>
            <p:cNvSpPr>
              <a:spLocks/>
            </p:cNvSpPr>
            <p:nvPr/>
          </p:nvSpPr>
          <p:spPr bwMode="auto">
            <a:xfrm>
              <a:off x="5733023" y="2973589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2" name="Shape 2082"/>
            <p:cNvSpPr>
              <a:spLocks/>
            </p:cNvSpPr>
            <p:nvPr/>
          </p:nvSpPr>
          <p:spPr bwMode="auto">
            <a:xfrm>
              <a:off x="5733023" y="312401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3" name="Shape 2083"/>
            <p:cNvSpPr>
              <a:spLocks/>
            </p:cNvSpPr>
            <p:nvPr/>
          </p:nvSpPr>
          <p:spPr bwMode="auto">
            <a:xfrm>
              <a:off x="5733023" y="327444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4" name="Shape 2084"/>
            <p:cNvSpPr>
              <a:spLocks/>
            </p:cNvSpPr>
            <p:nvPr/>
          </p:nvSpPr>
          <p:spPr bwMode="auto">
            <a:xfrm>
              <a:off x="5733023" y="387614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5" name="Shape 2085"/>
            <p:cNvSpPr>
              <a:spLocks/>
            </p:cNvSpPr>
            <p:nvPr/>
          </p:nvSpPr>
          <p:spPr bwMode="auto">
            <a:xfrm>
              <a:off x="5733023" y="4052732"/>
              <a:ext cx="120929" cy="122630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6" name="Shape 2086"/>
            <p:cNvSpPr>
              <a:spLocks/>
            </p:cNvSpPr>
            <p:nvPr/>
          </p:nvSpPr>
          <p:spPr bwMode="auto">
            <a:xfrm>
              <a:off x="5733023" y="4504010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7" name="Shape 2087"/>
            <p:cNvSpPr>
              <a:spLocks/>
            </p:cNvSpPr>
            <p:nvPr/>
          </p:nvSpPr>
          <p:spPr bwMode="auto">
            <a:xfrm>
              <a:off x="5733023" y="4654437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8" name="Shape 2088"/>
            <p:cNvSpPr>
              <a:spLocks/>
            </p:cNvSpPr>
            <p:nvPr/>
          </p:nvSpPr>
          <p:spPr bwMode="auto">
            <a:xfrm>
              <a:off x="5733023" y="478033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49" name="Shape 2089"/>
            <p:cNvSpPr>
              <a:spLocks/>
            </p:cNvSpPr>
            <p:nvPr/>
          </p:nvSpPr>
          <p:spPr bwMode="auto">
            <a:xfrm>
              <a:off x="5733023" y="5081189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0" name="Shape 2090"/>
            <p:cNvSpPr>
              <a:spLocks/>
            </p:cNvSpPr>
            <p:nvPr/>
          </p:nvSpPr>
          <p:spPr bwMode="auto">
            <a:xfrm>
              <a:off x="5883367" y="264286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1" name="Shape 2091"/>
            <p:cNvSpPr>
              <a:spLocks/>
            </p:cNvSpPr>
            <p:nvPr/>
          </p:nvSpPr>
          <p:spPr bwMode="auto">
            <a:xfrm>
              <a:off x="5883367" y="565138"/>
              <a:ext cx="120929" cy="120995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2" name="Shape 2092"/>
            <p:cNvSpPr>
              <a:spLocks/>
            </p:cNvSpPr>
            <p:nvPr/>
          </p:nvSpPr>
          <p:spPr bwMode="auto">
            <a:xfrm>
              <a:off x="5883367" y="865990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3" name="Shape 2093"/>
            <p:cNvSpPr>
              <a:spLocks/>
            </p:cNvSpPr>
            <p:nvPr/>
          </p:nvSpPr>
          <p:spPr bwMode="auto">
            <a:xfrm>
              <a:off x="5883367" y="1042577"/>
              <a:ext cx="120929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4" name="Shape 2094"/>
            <p:cNvSpPr>
              <a:spLocks/>
            </p:cNvSpPr>
            <p:nvPr/>
          </p:nvSpPr>
          <p:spPr bwMode="auto">
            <a:xfrm>
              <a:off x="5883367" y="1644281"/>
              <a:ext cx="120929" cy="122629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5" name="Shape 2095"/>
            <p:cNvSpPr>
              <a:spLocks/>
            </p:cNvSpPr>
            <p:nvPr/>
          </p:nvSpPr>
          <p:spPr bwMode="auto">
            <a:xfrm>
              <a:off x="5883367" y="2221459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6" name="Shape 2096"/>
            <p:cNvSpPr>
              <a:spLocks/>
            </p:cNvSpPr>
            <p:nvPr/>
          </p:nvSpPr>
          <p:spPr bwMode="auto">
            <a:xfrm>
              <a:off x="5883367" y="2371885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7" name="Shape 2097"/>
            <p:cNvSpPr>
              <a:spLocks/>
            </p:cNvSpPr>
            <p:nvPr/>
          </p:nvSpPr>
          <p:spPr bwMode="auto">
            <a:xfrm>
              <a:off x="5883367" y="252231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8" name="Shape 2098"/>
            <p:cNvSpPr>
              <a:spLocks/>
            </p:cNvSpPr>
            <p:nvPr/>
          </p:nvSpPr>
          <p:spPr bwMode="auto">
            <a:xfrm>
              <a:off x="5883367" y="342486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59" name="Shape 2099"/>
            <p:cNvSpPr>
              <a:spLocks/>
            </p:cNvSpPr>
            <p:nvPr/>
          </p:nvSpPr>
          <p:spPr bwMode="auto">
            <a:xfrm>
              <a:off x="5883367" y="4203158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0" name="Shape 2100"/>
            <p:cNvSpPr>
              <a:spLocks/>
            </p:cNvSpPr>
            <p:nvPr/>
          </p:nvSpPr>
          <p:spPr bwMode="auto">
            <a:xfrm>
              <a:off x="5883367" y="4654437"/>
              <a:ext cx="120929" cy="122630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1" name="Shape 2101"/>
            <p:cNvSpPr>
              <a:spLocks/>
            </p:cNvSpPr>
            <p:nvPr/>
          </p:nvSpPr>
          <p:spPr bwMode="auto">
            <a:xfrm>
              <a:off x="5883367" y="4780337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2" name="Shape 2102"/>
            <p:cNvSpPr>
              <a:spLocks/>
            </p:cNvSpPr>
            <p:nvPr/>
          </p:nvSpPr>
          <p:spPr bwMode="auto">
            <a:xfrm>
              <a:off x="5883367" y="5382041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3" name="Shape 2103"/>
            <p:cNvSpPr>
              <a:spLocks/>
            </p:cNvSpPr>
            <p:nvPr/>
          </p:nvSpPr>
          <p:spPr bwMode="auto">
            <a:xfrm>
              <a:off x="6059859" y="264286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4" name="Shape 2104"/>
            <p:cNvSpPr>
              <a:spLocks/>
            </p:cNvSpPr>
            <p:nvPr/>
          </p:nvSpPr>
          <p:spPr bwMode="auto">
            <a:xfrm>
              <a:off x="6059859" y="414712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5" name="Shape 2105"/>
            <p:cNvSpPr>
              <a:spLocks/>
            </p:cNvSpPr>
            <p:nvPr/>
          </p:nvSpPr>
          <p:spPr bwMode="auto">
            <a:xfrm>
              <a:off x="6059859" y="865990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6" name="Shape 2106"/>
            <p:cNvSpPr>
              <a:spLocks/>
            </p:cNvSpPr>
            <p:nvPr/>
          </p:nvSpPr>
          <p:spPr bwMode="auto">
            <a:xfrm>
              <a:off x="6059859" y="1193003"/>
              <a:ext cx="122563" cy="122629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7" name="Shape 2107"/>
            <p:cNvSpPr>
              <a:spLocks/>
            </p:cNvSpPr>
            <p:nvPr/>
          </p:nvSpPr>
          <p:spPr bwMode="auto">
            <a:xfrm>
              <a:off x="6059859" y="1920607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8" name="Shape 2108"/>
            <p:cNvSpPr>
              <a:spLocks/>
            </p:cNvSpPr>
            <p:nvPr/>
          </p:nvSpPr>
          <p:spPr bwMode="auto">
            <a:xfrm>
              <a:off x="6059859" y="2071033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69" name="Shape 2109"/>
            <p:cNvSpPr>
              <a:spLocks/>
            </p:cNvSpPr>
            <p:nvPr/>
          </p:nvSpPr>
          <p:spPr bwMode="auto">
            <a:xfrm>
              <a:off x="6059859" y="3725719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0" y="0"/>
                </a:cxn>
                <a:cxn ang="0">
                  <a:pos x="0" y="4855"/>
                </a:cxn>
                <a:cxn ang="0">
                  <a:pos x="4855" y="4855"/>
                </a:cxn>
                <a:cxn ang="0">
                  <a:pos x="4855" y="0"/>
                </a:cxn>
              </a:cxnLst>
              <a:rect l="T0" t="T1" r="T2" b="T3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0" name="Shape 2110"/>
            <p:cNvSpPr>
              <a:spLocks/>
            </p:cNvSpPr>
            <p:nvPr/>
          </p:nvSpPr>
          <p:spPr bwMode="auto">
            <a:xfrm>
              <a:off x="6059859" y="4052732"/>
              <a:ext cx="122563" cy="122630"/>
            </a:xfrm>
            <a:custGeom>
              <a:avLst/>
              <a:gdLst>
                <a:gd name="T0" fmla="*/ 0 w 4856"/>
                <a:gd name="T1" fmla="*/ 0 h 4857"/>
                <a:gd name="T2" fmla="*/ 4856 w 4856"/>
                <a:gd name="T3" fmla="*/ 4857 h 4857"/>
              </a:gdLst>
              <a:ahLst/>
              <a:cxnLst>
                <a:cxn ang="0">
                  <a:pos x="0" y="1"/>
                </a:cxn>
                <a:cxn ang="0">
                  <a:pos x="0" y="4856"/>
                </a:cxn>
                <a:cxn ang="0">
                  <a:pos x="4855" y="4856"/>
                </a:cxn>
                <a:cxn ang="0">
                  <a:pos x="4855" y="1"/>
                </a:cxn>
              </a:cxnLst>
              <a:rect l="T0" t="T1" r="T2" b="T3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1" name="Shape 2111"/>
            <p:cNvSpPr>
              <a:spLocks/>
            </p:cNvSpPr>
            <p:nvPr/>
          </p:nvSpPr>
          <p:spPr bwMode="auto">
            <a:xfrm>
              <a:off x="6210203" y="264286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2" name="Shape 2112"/>
            <p:cNvSpPr>
              <a:spLocks/>
            </p:cNvSpPr>
            <p:nvPr/>
          </p:nvSpPr>
          <p:spPr bwMode="auto">
            <a:xfrm>
              <a:off x="6210203" y="715564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3" name="Shape 2113"/>
            <p:cNvSpPr>
              <a:spLocks/>
            </p:cNvSpPr>
            <p:nvPr/>
          </p:nvSpPr>
          <p:spPr bwMode="auto">
            <a:xfrm>
              <a:off x="6210203" y="2371885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4" name="Shape 2114"/>
            <p:cNvSpPr>
              <a:spLocks/>
            </p:cNvSpPr>
            <p:nvPr/>
          </p:nvSpPr>
          <p:spPr bwMode="auto">
            <a:xfrm>
              <a:off x="6210203" y="3274441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5" name="Shape 2115"/>
            <p:cNvSpPr>
              <a:spLocks/>
            </p:cNvSpPr>
            <p:nvPr/>
          </p:nvSpPr>
          <p:spPr bwMode="auto">
            <a:xfrm>
              <a:off x="6210203" y="3725719"/>
              <a:ext cx="122563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5"/>
                </a:cxn>
                <a:cxn ang="0">
                  <a:pos x="4856" y="4855"/>
                </a:cxn>
                <a:cxn ang="0">
                  <a:pos x="4856" y="0"/>
                </a:cxn>
              </a:cxnLst>
              <a:rect l="T0" t="T1" r="T2" b="T3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6" name="Shape 2116"/>
            <p:cNvSpPr>
              <a:spLocks/>
            </p:cNvSpPr>
            <p:nvPr/>
          </p:nvSpPr>
          <p:spPr bwMode="auto">
            <a:xfrm>
              <a:off x="6336035" y="1493855"/>
              <a:ext cx="120929" cy="122629"/>
            </a:xfrm>
            <a:custGeom>
              <a:avLst/>
              <a:gdLst>
                <a:gd name="T0" fmla="*/ 0 w 4857"/>
                <a:gd name="T1" fmla="*/ 0 h 4856"/>
                <a:gd name="T2" fmla="*/ 4857 w 4857"/>
                <a:gd name="T3" fmla="*/ 4856 h 4856"/>
              </a:gdLst>
              <a:ahLst/>
              <a:cxnLst>
                <a:cxn ang="0">
                  <a:pos x="1" y="0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0"/>
                </a:cxn>
              </a:cxnLst>
              <a:rect l="T0" t="T1" r="T2" b="T3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7" name="Shape 2117"/>
            <p:cNvSpPr>
              <a:spLocks/>
            </p:cNvSpPr>
            <p:nvPr/>
          </p:nvSpPr>
          <p:spPr bwMode="auto">
            <a:xfrm>
              <a:off x="6336035" y="2672737"/>
              <a:ext cx="120929" cy="120995"/>
            </a:xfrm>
            <a:custGeom>
              <a:avLst/>
              <a:gdLst>
                <a:gd name="T0" fmla="*/ 0 w 4857"/>
                <a:gd name="T1" fmla="*/ 0 h 4857"/>
                <a:gd name="T2" fmla="*/ 4857 w 4857"/>
                <a:gd name="T3" fmla="*/ 4857 h 4857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  <p:sp>
          <p:nvSpPr>
            <p:cNvPr id="278" name="Shape 2118"/>
            <p:cNvSpPr>
              <a:spLocks/>
            </p:cNvSpPr>
            <p:nvPr/>
          </p:nvSpPr>
          <p:spPr bwMode="auto">
            <a:xfrm>
              <a:off x="6636724" y="4930763"/>
              <a:ext cx="120929" cy="120995"/>
            </a:xfrm>
            <a:custGeom>
              <a:avLst/>
              <a:gdLst>
                <a:gd name="T0" fmla="*/ 0 w 4856"/>
                <a:gd name="T1" fmla="*/ 0 h 4856"/>
                <a:gd name="T2" fmla="*/ 4856 w 4856"/>
                <a:gd name="T3" fmla="*/ 4856 h 4856"/>
              </a:gdLst>
              <a:ahLst/>
              <a:cxnLst>
                <a:cxn ang="0">
                  <a:pos x="1" y="1"/>
                </a:cxn>
                <a:cxn ang="0">
                  <a:pos x="1" y="4856"/>
                </a:cxn>
                <a:cxn ang="0">
                  <a:pos x="4856" y="4856"/>
                </a:cxn>
                <a:cxn ang="0">
                  <a:pos x="4856" y="1"/>
                </a:cxn>
              </a:cxnLst>
              <a:rect l="T0" t="T1" r="T2" b="T3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 w="9525">
              <a:noFill/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 sz="1900">
                <a:solidFill>
                  <a:srgbClr val="000000"/>
                </a:solidFill>
                <a:cs typeface="Arial" charset="0"/>
                <a:sym typeface="Arial" charset="0"/>
              </a:endParaRPr>
            </a:p>
          </p:txBody>
        </p:sp>
      </p:grpSp>
      <p:sp>
        <p:nvSpPr>
          <p:cNvPr id="1842" name="Shape 1842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43" name="Shape 1843"/>
          <p:cNvSpPr txBox="1">
            <a:spLocks noGrp="1"/>
          </p:cNvSpPr>
          <p:nvPr>
            <p:ph type="body" idx="1"/>
          </p:nvPr>
        </p:nvSpPr>
        <p:spPr>
          <a:xfrm>
            <a:off x="957733" y="2350200"/>
            <a:ext cx="4323200" cy="4116000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1844" name="Shape 1844"/>
          <p:cNvSpPr txBox="1">
            <a:spLocks noGrp="1"/>
          </p:cNvSpPr>
          <p:nvPr>
            <p:ph type="body" idx="2"/>
          </p:nvPr>
        </p:nvSpPr>
        <p:spPr>
          <a:xfrm>
            <a:off x="5541428" y="2350200"/>
            <a:ext cx="4323200" cy="4116000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79" name="Shape 2119"/>
          <p:cNvSpPr txBox="1">
            <a:spLocks noGrp="1"/>
          </p:cNvSpPr>
          <p:nvPr>
            <p:ph type="sldNum" idx="10"/>
          </p:nvPr>
        </p:nvSpPr>
        <p:spPr bwMode="auto">
          <a:xfrm>
            <a:off x="122767" y="6292851"/>
            <a:ext cx="730251" cy="52493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21897" tIns="121897" rIns="121897" bIns="12189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52A91D-2D73-4CAE-830B-2EF4D58253FB}" type="slidenum">
              <a:rPr lang="es-ES" sz="1900">
                <a:solidFill>
                  <a:srgbClr val="000000"/>
                </a:solidFill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sz="190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61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C4E713A-AF16-4DFA-9FD5-F45AF21C99D5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43161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135B734-56DF-4BB4-8FD1-E3FCE78458D7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8731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4D06457-012E-438B-BDFD-AEA65CBF58D0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5710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B2340CE-1A5B-4A7C-B595-8BD51C844E7A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915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4D02B1D-030D-4F26-A07C-776639793CF5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2460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7985FD4-9F71-4D50-AA16-39496B853D0F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17796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BF26D57-3CDE-4EF5-9217-57C6AF986DBE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0104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144" y="1228973"/>
            <a:ext cx="9501323" cy="303614"/>
          </a:xfrm>
        </p:spPr>
        <p:txBody>
          <a:bodyPr anchor="b">
            <a:noAutofit/>
          </a:bodyPr>
          <a:lstStyle>
            <a:lvl1pPr algn="ctr">
              <a:defRPr sz="32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862" y="166390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3180799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8C4E713A-AF16-4DFA-9FD5-F45AF21C99D5}" type="datetime1">
              <a:rPr lang="es-ES" noProof="0" smtClean="0"/>
              <a:t>11/10/2019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r>
              <a:rPr lang="es-ES" noProof="0" smtClean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541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8" r:id="rId1"/>
    <p:sldLayoutId id="2147484259" r:id="rId2"/>
    <p:sldLayoutId id="2147484260" r:id="rId3"/>
    <p:sldLayoutId id="2147484261" r:id="rId4"/>
    <p:sldLayoutId id="2147484262" r:id="rId5"/>
    <p:sldLayoutId id="2147484263" r:id="rId6"/>
    <p:sldLayoutId id="2147484264" r:id="rId7"/>
    <p:sldLayoutId id="2147484265" r:id="rId8"/>
    <p:sldLayoutId id="2147484266" r:id="rId9"/>
    <p:sldLayoutId id="2147484267" r:id="rId10"/>
    <p:sldLayoutId id="2147484268" r:id="rId11"/>
    <p:sldLayoutId id="2147483708" r:id="rId12"/>
    <p:sldLayoutId id="214748427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01040" y="1074680"/>
            <a:ext cx="10302239" cy="2201920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/>
              <a:t>Análisis para la Des-implementación de prácticas de bajo / dudoso valor EN ANDALUCIA</a:t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>PROYECTO EVITA</a:t>
            </a:r>
            <a:endParaRPr lang="es-ES" sz="3200" dirty="0"/>
          </a:p>
        </p:txBody>
      </p:sp>
      <p:pic>
        <p:nvPicPr>
          <p:cNvPr id="4" name="Picture 3" descr="http://www.fmdv.org/Es/Unidades/Ifimav/AreasInvestigacion/AreaTransversal/EpidemiologiaSaludPublica/PublishingImages/LOGO%20CIBERES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186" y="5505169"/>
            <a:ext cx="2724546" cy="1171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52"/>
          <a:stretch>
            <a:fillRect/>
          </a:stretch>
        </p:blipFill>
        <p:spPr bwMode="auto">
          <a:xfrm>
            <a:off x="137160" y="5320850"/>
            <a:ext cx="4282440" cy="96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ángulo 7"/>
          <p:cNvSpPr/>
          <p:nvPr/>
        </p:nvSpPr>
        <p:spPr>
          <a:xfrm>
            <a:off x="5935417" y="495151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" b="1" dirty="0" smtClean="0">
                <a:solidFill>
                  <a:schemeClr val="bg1"/>
                </a:solidFill>
              </a:rPr>
              <a:t>Octubre </a:t>
            </a:r>
            <a:r>
              <a:rPr lang="es-ES" b="1" dirty="0">
                <a:solidFill>
                  <a:schemeClr val="bg1"/>
                </a:solidFill>
              </a:rPr>
              <a:t>2019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3753" y="6430759"/>
            <a:ext cx="4820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Proyectos de innovación en salud. PIN-0155-2017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151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790412" y="1131375"/>
            <a:ext cx="10900141" cy="821410"/>
          </a:xfrm>
        </p:spPr>
        <p:txBody>
          <a:bodyPr>
            <a:noAutofit/>
          </a:bodyPr>
          <a:lstStyle/>
          <a:p>
            <a:pPr algn="ctr"/>
            <a:r>
              <a:rPr lang="es-ES" b="1" cap="none" dirty="0" smtClean="0">
                <a:solidFill>
                  <a:srgbClr val="FF0000"/>
                </a:solidFill>
                <a:latin typeface="+mn-lt"/>
              </a:rPr>
              <a:t>Práctica de dudoso valor</a:t>
            </a:r>
            <a:r>
              <a:rPr lang="es-ES" cap="none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s-ES" cap="none" dirty="0" smtClean="0">
                <a:solidFill>
                  <a:schemeClr val="tx1"/>
                </a:solidFill>
                <a:latin typeface="+mn-lt"/>
              </a:rPr>
            </a:br>
            <a:r>
              <a:rPr lang="es-ES" dirty="0">
                <a:solidFill>
                  <a:schemeClr val="tx1"/>
                </a:solidFill>
                <a:latin typeface="+mn-lt"/>
              </a:rPr>
              <a:t/>
            </a:r>
            <a:br>
              <a:rPr lang="es-ES" dirty="0">
                <a:solidFill>
                  <a:schemeClr val="tx1"/>
                </a:solidFill>
                <a:latin typeface="+mn-lt"/>
              </a:rPr>
            </a:br>
            <a:endParaRPr lang="es-ES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Marcador de contenido 2"/>
          <p:cNvSpPr txBox="1">
            <a:spLocks noGrp="1"/>
          </p:cNvSpPr>
          <p:nvPr>
            <p:ph type="body" idx="4294967295"/>
          </p:nvPr>
        </p:nvSpPr>
        <p:spPr>
          <a:xfrm>
            <a:off x="279133" y="937914"/>
            <a:ext cx="11817816" cy="1216350"/>
          </a:xfrm>
        </p:spPr>
        <p:txBody>
          <a:bodyPr>
            <a:noAutofit/>
          </a:bodyPr>
          <a:lstStyle/>
          <a:p>
            <a:pPr>
              <a:spcBef>
                <a:spcPts val="641"/>
              </a:spcBef>
              <a:buNone/>
              <a:tabLst>
                <a:tab pos="0" algn="l"/>
              </a:tabLst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561"/>
              </a:spcBef>
              <a:buNone/>
              <a:tabLst>
                <a:tab pos="0" algn="l"/>
              </a:tabLst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Listado SEMFYC junio 2014 refiere:</a:t>
            </a: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561"/>
              </a:spcBef>
              <a:buNone/>
              <a:tabLst>
                <a:tab pos="0" algn="l"/>
              </a:tabLst>
            </a:pPr>
            <a:r>
              <a:rPr lang="es-E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No prescribir benzodiacepinas (e hipnóticos no </a:t>
            </a:r>
            <a:r>
              <a:rPr lang="es-E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benzodiacepínicos</a:t>
            </a: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) a largo plazo en el paciente que consulta por insomnio”</a:t>
            </a: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61622" y="2488621"/>
            <a:ext cx="11935327" cy="41864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561"/>
              </a:spcBef>
              <a:buFont typeface="Wingdings 2" panose="05020102010507070707" pitchFamily="18" charset="2"/>
              <a:buNone/>
              <a:tabLst>
                <a:tab pos="0" algn="l"/>
              </a:tabLst>
            </a:pPr>
            <a:r>
              <a:rPr lang="es-E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SSPA</a:t>
            </a: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: Comisión Asesora de Calidad y Eficiencia en la Prestación Farmacéutica Ambulatoria (CACEPFA), </a:t>
            </a:r>
            <a:r>
              <a:rPr lang="es-E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criterios de calidad en la prescripción de </a:t>
            </a:r>
            <a:r>
              <a:rPr lang="es-ES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benzodiazepinas</a:t>
            </a: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spcBef>
                <a:spcPts val="561"/>
              </a:spcBef>
              <a:buFont typeface="Wingdings 2" panose="05020102010507070707" pitchFamily="18" charset="2"/>
              <a:buNone/>
              <a:tabLst>
                <a:tab pos="0" algn="l"/>
              </a:tabLst>
            </a:pPr>
            <a:endParaRPr lang="es-ES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>
              <a:spcBef>
                <a:spcPts val="561"/>
              </a:spcBef>
              <a:buFont typeface="Wingdings 2" panose="05020102010507070707" pitchFamily="18" charset="2"/>
              <a:buNone/>
              <a:tabLst>
                <a:tab pos="0" algn="l"/>
              </a:tabLst>
            </a:pP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1.- </a:t>
            </a:r>
            <a:r>
              <a:rPr lang="es-ES" sz="22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utilizarlas en períodos &gt; 4 semanas tanto en el trastorno de ansiedad como en el insomnio intenso o invalidante.</a:t>
            </a:r>
          </a:p>
          <a:p>
            <a:pPr lvl="2" algn="just">
              <a:spcBef>
                <a:spcPts val="561"/>
              </a:spcBef>
              <a:buFont typeface="Wingdings 2" panose="05020102010507070707" pitchFamily="18" charset="2"/>
              <a:buNone/>
              <a:tabLst>
                <a:tab pos="0" algn="l"/>
              </a:tabLst>
            </a:pP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2.- No utilizarlas en el insomnio de las personas en edad avanzada.</a:t>
            </a:r>
          </a:p>
          <a:p>
            <a:pPr lvl="2" algn="just">
              <a:spcBef>
                <a:spcPts val="561"/>
              </a:spcBef>
              <a:buFont typeface="Wingdings 2" panose="05020102010507070707" pitchFamily="18" charset="2"/>
              <a:buNone/>
              <a:tabLst>
                <a:tab pos="0" algn="l"/>
              </a:tabLst>
            </a:pP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3.- Tener siempre presente la asociación de las mismas con el riesgo de caídas y sus consiguientes fracturas.</a:t>
            </a:r>
          </a:p>
          <a:p>
            <a:pPr lvl="2" algn="just">
              <a:spcBef>
                <a:spcPts val="561"/>
              </a:spcBef>
              <a:buFont typeface="Wingdings 2" panose="05020102010507070707" pitchFamily="18" charset="2"/>
              <a:buNone/>
              <a:tabLst>
                <a:tab pos="0" algn="l"/>
              </a:tabLst>
            </a:pP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4.- </a:t>
            </a:r>
            <a:r>
              <a:rPr lang="es-ES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Zolpidem</a:t>
            </a:r>
            <a:r>
              <a:rPr lang="es-E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 mitad de dosis para pacientes de edad avanzada y en insuficiencia hepática.</a:t>
            </a:r>
            <a:endParaRPr lang="es-E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72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493240" y="5191754"/>
            <a:ext cx="11366937" cy="15740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61"/>
              </a:spcBef>
              <a:buClr>
                <a:srgbClr val="000000"/>
              </a:buClr>
              <a:buSzPct val="100000"/>
              <a:buFont typeface="Arial" pitchFamily="32"/>
              <a:buChar char="•"/>
            </a:pPr>
            <a:r>
              <a:rPr lang="es-ES" sz="2400" dirty="0" smtClean="0">
                <a:solidFill>
                  <a:srgbClr val="FF0000"/>
                </a:solidFill>
                <a:latin typeface="Cambria"/>
              </a:rPr>
              <a:t>Problema de las mujeres: </a:t>
            </a:r>
            <a:r>
              <a:rPr lang="es-ES" sz="2200" dirty="0" smtClean="0">
                <a:latin typeface="Cambria"/>
              </a:rPr>
              <a:t>El doble que los hombres</a:t>
            </a:r>
            <a:r>
              <a:rPr lang="es-ES" sz="2200" b="1" dirty="0" smtClean="0">
                <a:latin typeface="Cambria"/>
              </a:rPr>
              <a:t>.</a:t>
            </a:r>
          </a:p>
          <a:p>
            <a:pPr>
              <a:spcBef>
                <a:spcPts val="561"/>
              </a:spcBef>
              <a:buClr>
                <a:srgbClr val="000000"/>
              </a:buClr>
              <a:buSzPct val="100000"/>
              <a:buFont typeface="Arial" pitchFamily="32"/>
              <a:buChar char="•"/>
            </a:pPr>
            <a:r>
              <a:rPr lang="es-ES" sz="2200" dirty="0" smtClean="0">
                <a:latin typeface="Cambria"/>
              </a:rPr>
              <a:t>Los </a:t>
            </a:r>
            <a:r>
              <a:rPr lang="es-ES" sz="2200" b="1" dirty="0" smtClean="0">
                <a:latin typeface="Cambria"/>
              </a:rPr>
              <a:t>mayores de 65 años </a:t>
            </a:r>
            <a:r>
              <a:rPr lang="es-ES" sz="2200" dirty="0" smtClean="0">
                <a:latin typeface="Cambria"/>
              </a:rPr>
              <a:t>casi representaban la mitad del total </a:t>
            </a:r>
            <a:r>
              <a:rPr lang="es-ES" sz="2200" b="1" dirty="0" smtClean="0">
                <a:latin typeface="Cambria"/>
              </a:rPr>
              <a:t>(48,9 %)</a:t>
            </a:r>
            <a:r>
              <a:rPr lang="es-ES" sz="2200" dirty="0" smtClean="0">
                <a:latin typeface="Cambria"/>
              </a:rPr>
              <a:t>.</a:t>
            </a:r>
          </a:p>
          <a:p>
            <a:pPr>
              <a:spcBef>
                <a:spcPts val="561"/>
              </a:spcBef>
              <a:buClr>
                <a:srgbClr val="000000"/>
              </a:buClr>
              <a:buSzPct val="100000"/>
              <a:buFont typeface="Arial" pitchFamily="32"/>
              <a:buChar char="•"/>
            </a:pPr>
            <a:r>
              <a:rPr lang="es-ES" sz="2200" dirty="0" smtClean="0">
                <a:latin typeface="Cambria"/>
              </a:rPr>
              <a:t>El </a:t>
            </a:r>
            <a:r>
              <a:rPr lang="es-ES" sz="2200" b="1" dirty="0" smtClean="0">
                <a:latin typeface="Cambria"/>
              </a:rPr>
              <a:t>98,5  de las prescripciones tenían una duración mayor de 28 días.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l="19943" t="17419" r="20298" b="42290"/>
          <a:stretch/>
        </p:blipFill>
        <p:spPr>
          <a:xfrm>
            <a:off x="1" y="0"/>
            <a:ext cx="6586780" cy="2775629"/>
          </a:xfrm>
          <a:prstGeom prst="rect">
            <a:avLst/>
          </a:prstGeom>
        </p:spPr>
      </p:pic>
      <p:pic>
        <p:nvPicPr>
          <p:cNvPr id="3" name="Marcador de contenido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 t="-20291" b="-20291"/>
          <a:stretch>
            <a:fillRect/>
          </a:stretch>
        </p:blipFill>
        <p:spPr>
          <a:xfrm>
            <a:off x="4312118" y="1387814"/>
            <a:ext cx="7767587" cy="442145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lipse 1"/>
          <p:cNvSpPr/>
          <p:nvPr/>
        </p:nvSpPr>
        <p:spPr>
          <a:xfrm>
            <a:off x="10418101" y="4317382"/>
            <a:ext cx="1008993" cy="36093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36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581192" y="286670"/>
            <a:ext cx="11029616" cy="705222"/>
          </a:xfrm>
        </p:spPr>
        <p:txBody>
          <a:bodyPr>
            <a:normAutofit fontScale="90000"/>
          </a:bodyPr>
          <a:lstStyle/>
          <a:p>
            <a:pPr lvl="0" algn="ctr"/>
            <a:r>
              <a:rPr lang="es-ES" b="1" dirty="0">
                <a:solidFill>
                  <a:schemeClr val="tx1"/>
                </a:solidFill>
                <a:latin typeface="Cambria"/>
              </a:rPr>
              <a:t>RESULTADOS</a:t>
            </a:r>
            <a:r>
              <a:rPr lang="es-ES" b="1" dirty="0">
                <a:solidFill>
                  <a:schemeClr val="tx1"/>
                </a:solidFill>
              </a:rPr>
              <a:t/>
            </a:r>
            <a:br>
              <a:rPr lang="es-ES" b="1" dirty="0">
                <a:solidFill>
                  <a:schemeClr val="tx1"/>
                </a:solidFill>
              </a:rPr>
            </a:br>
            <a:endParaRPr lang="es-ES" sz="3100" b="1" dirty="0">
              <a:solidFill>
                <a:schemeClr val="tx1"/>
              </a:solidFill>
              <a:latin typeface="Cambria"/>
            </a:endParaRPr>
          </a:p>
        </p:txBody>
      </p:sp>
      <p:sp>
        <p:nvSpPr>
          <p:cNvPr id="3" name="Marcador de contenido 2"/>
          <p:cNvSpPr txBox="1">
            <a:spLocks noGrp="1"/>
          </p:cNvSpPr>
          <p:nvPr>
            <p:ph type="body" idx="4294967295"/>
          </p:nvPr>
        </p:nvSpPr>
        <p:spPr>
          <a:xfrm>
            <a:off x="1379439" y="475710"/>
            <a:ext cx="9293816" cy="3824197"/>
          </a:xfrm>
        </p:spPr>
        <p:txBody>
          <a:bodyPr>
            <a:noAutofit/>
          </a:bodyPr>
          <a:lstStyle/>
          <a:p>
            <a:pPr algn="just">
              <a:spcBef>
                <a:spcPts val="561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es-ES" sz="2200" dirty="0" smtClean="0">
                <a:latin typeface="Cambria"/>
              </a:rPr>
              <a:t>La </a:t>
            </a:r>
            <a:r>
              <a:rPr lang="es-ES" sz="2200" dirty="0">
                <a:latin typeface="Cambria"/>
              </a:rPr>
              <a:t>de </a:t>
            </a:r>
            <a:r>
              <a:rPr lang="es-ES" sz="2200" b="1" dirty="0">
                <a:latin typeface="Cambria"/>
              </a:rPr>
              <a:t>Días Promedio de Prescripción</a:t>
            </a:r>
            <a:r>
              <a:rPr lang="es-ES" sz="2200" dirty="0">
                <a:latin typeface="Cambria"/>
              </a:rPr>
              <a:t>, </a:t>
            </a:r>
            <a:r>
              <a:rPr lang="es-ES" sz="2200" b="1" dirty="0" smtClean="0">
                <a:latin typeface="Cambria"/>
              </a:rPr>
              <a:t>197,3 </a:t>
            </a:r>
            <a:r>
              <a:rPr lang="es-ES" sz="2200" dirty="0">
                <a:latin typeface="Cambria"/>
              </a:rPr>
              <a:t>días (más de 6 meses) </a:t>
            </a:r>
            <a:r>
              <a:rPr lang="es-ES" sz="2200" dirty="0" err="1" smtClean="0">
                <a:latin typeface="Cambria"/>
              </a:rPr>
              <a:t>ds</a:t>
            </a:r>
            <a:r>
              <a:rPr lang="es-ES" sz="2200" dirty="0" smtClean="0">
                <a:latin typeface="Cambria"/>
              </a:rPr>
              <a:t> 95,9</a:t>
            </a:r>
            <a:r>
              <a:rPr lang="es-ES" sz="2200" dirty="0">
                <a:latin typeface="Cambria"/>
              </a:rPr>
              <a:t>.</a:t>
            </a:r>
          </a:p>
          <a:p>
            <a:pPr algn="just">
              <a:spcBef>
                <a:spcPts val="561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es-ES" sz="2200" dirty="0">
                <a:latin typeface="Cambria"/>
              </a:rPr>
              <a:t>La media de </a:t>
            </a:r>
            <a:r>
              <a:rPr lang="es-ES" sz="2200" b="1" dirty="0">
                <a:latin typeface="Cambria"/>
              </a:rPr>
              <a:t>Días de Exceso de Prescripción, 169,4 </a:t>
            </a:r>
            <a:r>
              <a:rPr lang="es-ES" sz="2200" dirty="0">
                <a:latin typeface="Cambria"/>
              </a:rPr>
              <a:t>días </a:t>
            </a:r>
            <a:r>
              <a:rPr lang="es-ES" sz="2200" dirty="0" smtClean="0">
                <a:latin typeface="Cambria"/>
              </a:rPr>
              <a:t>(</a:t>
            </a:r>
            <a:r>
              <a:rPr lang="es-ES" sz="2200" dirty="0" err="1" smtClean="0">
                <a:latin typeface="Cambria"/>
              </a:rPr>
              <a:t>ds</a:t>
            </a:r>
            <a:r>
              <a:rPr lang="es-ES" sz="2200" dirty="0" smtClean="0">
                <a:latin typeface="Cambria"/>
              </a:rPr>
              <a:t> 95,7).</a:t>
            </a:r>
          </a:p>
          <a:p>
            <a:pPr algn="just">
              <a:spcBef>
                <a:spcPts val="561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es-ES" sz="2200" dirty="0" smtClean="0">
                <a:latin typeface="Cambria"/>
              </a:rPr>
              <a:t>Los </a:t>
            </a:r>
            <a:r>
              <a:rPr lang="es-ES" sz="2200" dirty="0">
                <a:latin typeface="Cambria"/>
              </a:rPr>
              <a:t>adultos </a:t>
            </a:r>
            <a:r>
              <a:rPr lang="es-ES" sz="2200" b="1" dirty="0">
                <a:latin typeface="Cambria"/>
              </a:rPr>
              <a:t>más jóvenes </a:t>
            </a:r>
            <a:r>
              <a:rPr lang="es-ES" sz="2200" dirty="0">
                <a:latin typeface="Cambria"/>
              </a:rPr>
              <a:t>(grupo de 18 a 65 años) tenían proporcionalmente </a:t>
            </a:r>
            <a:r>
              <a:rPr lang="es-ES" sz="2200" b="1" dirty="0">
                <a:latin typeface="Cambria"/>
              </a:rPr>
              <a:t>más prescripciones ansiolíticas</a:t>
            </a:r>
            <a:r>
              <a:rPr lang="es-ES" sz="2200" dirty="0">
                <a:latin typeface="Cambria"/>
              </a:rPr>
              <a:t> frente a los </a:t>
            </a:r>
            <a:r>
              <a:rPr lang="es-ES" sz="2200" b="1" dirty="0">
                <a:latin typeface="Cambria"/>
              </a:rPr>
              <a:t>mayores de 65 años </a:t>
            </a:r>
            <a:r>
              <a:rPr lang="es-ES" sz="2200" dirty="0">
                <a:latin typeface="Cambria"/>
              </a:rPr>
              <a:t>que tenían </a:t>
            </a:r>
            <a:r>
              <a:rPr lang="es-ES" sz="2200" b="1" dirty="0">
                <a:latin typeface="Cambria"/>
              </a:rPr>
              <a:t>más prescripciones </a:t>
            </a:r>
            <a:r>
              <a:rPr lang="es-ES" sz="2200" b="1" dirty="0" smtClean="0">
                <a:latin typeface="Cambria"/>
              </a:rPr>
              <a:t>hipnóticas</a:t>
            </a:r>
            <a:endParaRPr lang="es-ES" sz="2200" dirty="0">
              <a:latin typeface="Cambria"/>
            </a:endParaRPr>
          </a:p>
          <a:p>
            <a:pPr algn="just">
              <a:spcBef>
                <a:spcPts val="641"/>
              </a:spcBef>
              <a:buFont typeface="Wingdings" panose="05000000000000000000" pitchFamily="2" charset="2"/>
              <a:buChar char="ü"/>
              <a:tabLst>
                <a:tab pos="0" algn="l"/>
              </a:tabLst>
            </a:pPr>
            <a:endParaRPr lang="es-ES" sz="2200" dirty="0"/>
          </a:p>
        </p:txBody>
      </p:sp>
      <p:pic>
        <p:nvPicPr>
          <p:cNvPr id="4" name="Marcador de contenido 4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/>
            <a:alphaModFix/>
          </a:blip>
          <a:srcRect t="2892" b="2014"/>
          <a:stretch/>
        </p:blipFill>
        <p:spPr>
          <a:xfrm>
            <a:off x="1379439" y="3783724"/>
            <a:ext cx="9714634" cy="29639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176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2 Título"/>
          <p:cNvSpPr>
            <a:spLocks noGrp="1"/>
          </p:cNvSpPr>
          <p:nvPr>
            <p:ph type="title"/>
          </p:nvPr>
        </p:nvSpPr>
        <p:spPr>
          <a:xfrm>
            <a:off x="1464877" y="130191"/>
            <a:ext cx="9501323" cy="30361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Estudio cualitativo. Perfil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de informantes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2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11447463" y="6354763"/>
            <a:ext cx="744537" cy="365125"/>
          </a:xfrm>
        </p:spPr>
        <p:txBody>
          <a:bodyPr/>
          <a:lstStyle/>
          <a:p>
            <a:fld id="{6F87BA43-9074-4FE6-AD62-C6D54AB91DCA}" type="slidenum">
              <a:rPr lang="es-ES" sz="1000" smtClean="0">
                <a:solidFill>
                  <a:srgbClr val="97C10F"/>
                </a:solidFill>
              </a:rPr>
              <a:pPr/>
              <a:t>5</a:t>
            </a:fld>
            <a:endParaRPr lang="es-ES" sz="1000" dirty="0">
              <a:solidFill>
                <a:srgbClr val="97C10F"/>
              </a:solidFill>
            </a:endParaRPr>
          </a:p>
        </p:txBody>
      </p:sp>
      <p:sp>
        <p:nvSpPr>
          <p:cNvPr id="13" name="2 Marcador de texto"/>
          <p:cNvSpPr txBox="1">
            <a:spLocks/>
          </p:cNvSpPr>
          <p:nvPr/>
        </p:nvSpPr>
        <p:spPr bwMode="auto">
          <a:xfrm>
            <a:off x="1131660" y="793929"/>
            <a:ext cx="4521106" cy="5145205"/>
          </a:xfrm>
          <a:prstGeom prst="rect">
            <a:avLst/>
          </a:prstGeom>
          <a:noFill/>
          <a:ln w="15875" cap="rnd">
            <a:solidFill>
              <a:srgbClr val="003366"/>
            </a:solidFill>
            <a:prstDash val="sysDot"/>
            <a:miter lim="800000"/>
            <a:headEnd/>
            <a:tailEnd/>
          </a:ln>
        </p:spPr>
        <p:txBody>
          <a:bodyPr vert="horz" wrap="square" lIns="121897" tIns="121897" rIns="121897" bIns="121897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Profesionales (Fase 1)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s-ES" sz="1600" b="1" dirty="0" smtClean="0">
                <a:solidFill>
                  <a:srgbClr val="3D808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º</a:t>
            </a: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 entrevistas: </a:t>
            </a:r>
            <a:r>
              <a:rPr lang="es-ES" sz="1600" dirty="0" smtClean="0">
                <a:solidFill>
                  <a:schemeClr val="tx1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17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Intervalos de edad: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 30 (n=5);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30-45 (n=3); 46-60 (n=8);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 60 (n=1)</a:t>
            </a:r>
            <a:endParaRPr lang="es-ES" sz="1600" dirty="0" smtClean="0">
              <a:latin typeface="Titillium Web Ligh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Perfil profesional: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Medicina Familia (n=7); Residentes MF (n=4); Psiquiatr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í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a, Salud Mental Comunitaria (n=3); Residente SMC (n=1); Enfermer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í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a Comunitaria (n=1)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Á</a:t>
            </a: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mbito de trabajo: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AP (n=13); SMC (n=4)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Á</a:t>
            </a: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rea: </a:t>
            </a:r>
            <a:r>
              <a:rPr lang="es-ES" sz="1600" dirty="0" smtClean="0">
                <a:solidFill>
                  <a:schemeClr val="tx1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Granada; capital</a:t>
            </a: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(n=7); </a:t>
            </a:r>
            <a:r>
              <a:rPr lang="es-ES" sz="1600" dirty="0" err="1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ar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é</a:t>
            </a:r>
            <a:r>
              <a:rPr lang="es-ES" sz="1600" dirty="0" err="1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 metropolitana (n=10)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Género: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hombre (n=8); mujer (n=9)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Años de experiencia asistencial: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10 (n=6);10 </a:t>
            </a:r>
            <a:r>
              <a:rPr lang="es-ES" sz="1600" dirty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(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n=11)</a:t>
            </a:r>
            <a:endParaRPr lang="es-ES" sz="1600" dirty="0">
              <a:latin typeface="Titillium Web Light"/>
              <a:ea typeface="Arial Unicode MS" pitchFamily="34" charset="-128"/>
              <a:cs typeface="Arial Unicode MS" pitchFamily="34" charset="-128"/>
              <a:sym typeface="Symbol" pitchFamily="18" charset="2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ES" sz="1300" dirty="0" smtClean="0">
              <a:latin typeface="Titillium Web Light"/>
              <a:cs typeface="Times New Roman" pitchFamily="18" charset="0"/>
            </a:endParaRPr>
          </a:p>
        </p:txBody>
      </p:sp>
      <p:sp>
        <p:nvSpPr>
          <p:cNvPr id="19" name="3 Marcador de texto"/>
          <p:cNvSpPr txBox="1">
            <a:spLocks/>
          </p:cNvSpPr>
          <p:nvPr/>
        </p:nvSpPr>
        <p:spPr bwMode="auto">
          <a:xfrm>
            <a:off x="6215538" y="793929"/>
            <a:ext cx="4517409" cy="5145206"/>
          </a:xfrm>
          <a:prstGeom prst="rect">
            <a:avLst/>
          </a:prstGeom>
          <a:noFill/>
          <a:ln w="15875" cap="rnd">
            <a:solidFill>
              <a:srgbClr val="003366"/>
            </a:solidFill>
            <a:prstDash val="sysDot"/>
            <a:miter lim="800000"/>
            <a:headEnd/>
            <a:tailEnd/>
          </a:ln>
        </p:spPr>
        <p:txBody>
          <a:bodyPr vert="horz" wrap="square" lIns="121897" tIns="121897" rIns="121897" bIns="121897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Pacientes (Fase 2)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s-ES" sz="1600" b="1" dirty="0" smtClean="0">
                <a:solidFill>
                  <a:srgbClr val="3D808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º</a:t>
            </a: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 entrevistas: </a:t>
            </a:r>
            <a:r>
              <a:rPr lang="es-ES" sz="1600" dirty="0" smtClean="0">
                <a:solidFill>
                  <a:schemeClr val="tx1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27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Intervalos de edad: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 30 (n=2);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30-39 (n=9); 40-49 (n=6); 50-60 (n=7);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 60 (n=3)</a:t>
            </a:r>
            <a:endParaRPr lang="es-ES" sz="1600" dirty="0" smtClean="0">
              <a:latin typeface="Titillium Web Ligh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Nivel educativo: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Estudio primarios (n=10); Estudio de nivel medio (secundarios y/ FP) (N=9); Estudios universitarios (n=8)</a:t>
            </a:r>
            <a:endParaRPr lang="es-ES" sz="1600" b="1" dirty="0" smtClean="0">
              <a:solidFill>
                <a:srgbClr val="3D808C"/>
              </a:solidFill>
              <a:latin typeface="Titillium Web Ligh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Situaci</a:t>
            </a:r>
            <a:r>
              <a:rPr lang="es-ES" sz="1600" b="1" dirty="0" smtClean="0">
                <a:solidFill>
                  <a:srgbClr val="3D808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ó</a:t>
            </a: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n laboral: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Personas econ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ó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micamente no activas y/o desempleadas (n=10); personas econ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ó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micamente activas (n=17)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Estado civil: 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Soltero/a (n=9); casado/a o pareja de hecho (n=17); viudo/a (n=1)</a:t>
            </a:r>
          </a:p>
          <a:p>
            <a:pPr lvl="0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s-ES" sz="1600" b="1" dirty="0">
                <a:solidFill>
                  <a:srgbClr val="3D808C"/>
                </a:solidFill>
                <a:latin typeface="Titillium Web Light"/>
                <a:ea typeface="Arial Unicode MS" pitchFamily="34" charset="-128"/>
                <a:cs typeface="Arial Unicode MS" pitchFamily="34" charset="-128"/>
              </a:rPr>
              <a:t>Género: </a:t>
            </a:r>
            <a:r>
              <a:rPr lang="es-ES" sz="1600" dirty="0">
                <a:latin typeface="Titillium Web Light"/>
                <a:ea typeface="Arial Unicode MS" pitchFamily="34" charset="-128"/>
                <a:cs typeface="Arial Unicode MS" pitchFamily="34" charset="-128"/>
              </a:rPr>
              <a:t>hombre (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n=7); </a:t>
            </a:r>
            <a:r>
              <a:rPr lang="es-ES" sz="1600" dirty="0">
                <a:latin typeface="Titillium Web Light"/>
                <a:ea typeface="Arial Unicode MS" pitchFamily="34" charset="-128"/>
                <a:cs typeface="Arial Unicode MS" pitchFamily="34" charset="-128"/>
              </a:rPr>
              <a:t>mujer (</a:t>
            </a:r>
            <a:r>
              <a:rPr lang="es-ES" sz="1600" dirty="0" smtClean="0">
                <a:latin typeface="Titillium Web Light"/>
                <a:ea typeface="Arial Unicode MS" pitchFamily="34" charset="-128"/>
                <a:cs typeface="Arial Unicode MS" pitchFamily="34" charset="-128"/>
              </a:rPr>
              <a:t>n=20)</a:t>
            </a:r>
            <a:endParaRPr lang="es-ES" sz="1600" dirty="0">
              <a:latin typeface="Titillium Web Light"/>
              <a:ea typeface="+mn-ea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ES" sz="1300" dirty="0" smtClean="0">
              <a:latin typeface="Titillium Web Ligh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ES" sz="1300" dirty="0" smtClean="0">
              <a:latin typeface="Titillium Web Light"/>
              <a:cs typeface="Arial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5898108"/>
            <a:ext cx="10090243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600" dirty="0"/>
              <a:t>La </a:t>
            </a:r>
            <a:r>
              <a:rPr lang="es-ES" sz="1600" b="1" dirty="0"/>
              <a:t>fase 3</a:t>
            </a:r>
            <a:r>
              <a:rPr lang="es-ES" sz="1600" dirty="0"/>
              <a:t> se </a:t>
            </a:r>
            <a:r>
              <a:rPr lang="es-ES" sz="1600" dirty="0" smtClean="0"/>
              <a:t>implementó tras </a:t>
            </a:r>
            <a:r>
              <a:rPr lang="es-ES" sz="1600" dirty="0"/>
              <a:t>haber realizado el análisis preliminar de las fases anteriores. Se realizó un </a:t>
            </a:r>
            <a:r>
              <a:rPr lang="es-ES" sz="1600" b="1" dirty="0"/>
              <a:t>grupo nominal con 19 profesionales del </a:t>
            </a:r>
            <a:r>
              <a:rPr lang="es-ES" sz="1600" b="1" dirty="0" smtClean="0"/>
              <a:t>SSPA</a:t>
            </a:r>
            <a:r>
              <a:rPr lang="es-ES" sz="1600" dirty="0" smtClean="0"/>
              <a:t>. </a:t>
            </a:r>
            <a:r>
              <a:rPr lang="es-ES" sz="1600" dirty="0"/>
              <a:t>Esta fase fue establecida para facilitar un proceso de triangulación que permitiera dar confiabilidad al análisis previamente realizado.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0090243" y="5754468"/>
            <a:ext cx="210175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Total muestra: 63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937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hape 3905"/>
          <p:cNvSpPr txBox="1">
            <a:spLocks/>
          </p:cNvSpPr>
          <p:nvPr/>
        </p:nvSpPr>
        <p:spPr bwMode="auto">
          <a:xfrm>
            <a:off x="6437610" y="115357"/>
            <a:ext cx="5600700" cy="670985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lIns="121897" tIns="121897" rIns="121897" bIns="121897" anchor="b"/>
          <a:lstStyle/>
          <a:p>
            <a:pPr algn="ctr">
              <a:buClr>
                <a:srgbClr val="0B87A1"/>
              </a:buClr>
              <a:buFont typeface="Dosis Light"/>
              <a:buNone/>
            </a:pPr>
            <a:r>
              <a:rPr lang="es-ES" sz="2400" dirty="0">
                <a:solidFill>
                  <a:srgbClr val="0B87A1"/>
                </a:solidFill>
                <a:latin typeface="Titillium Web Light"/>
                <a:sym typeface="Dosis Light"/>
              </a:rPr>
              <a:t>SISTEMA SANITARIO</a:t>
            </a: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719667" y="4195233"/>
            <a:ext cx="480484" cy="2497667"/>
          </a:xfrm>
          <a:prstGeom prst="rect">
            <a:avLst/>
          </a:prstGeom>
          <a:solidFill>
            <a:srgbClr val="FFCCFF"/>
          </a:solidFill>
          <a:ln w="25400">
            <a:solidFill>
              <a:srgbClr val="FF99CC"/>
            </a:solidFill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/>
          </a:p>
        </p:txBody>
      </p:sp>
      <p:sp>
        <p:nvSpPr>
          <p:cNvPr id="37892" name="Text Box 7"/>
          <p:cNvSpPr txBox="1">
            <a:spLocks noChangeArrowheads="1"/>
          </p:cNvSpPr>
          <p:nvPr/>
        </p:nvSpPr>
        <p:spPr bwMode="auto">
          <a:xfrm rot="10800000">
            <a:off x="629710" y="4433625"/>
            <a:ext cx="569381" cy="1783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121917" tIns="60958" rIns="121917" bIns="60958">
            <a:spAutoFit/>
          </a:bodyPr>
          <a:lstStyle/>
          <a:p>
            <a:pPr algn="ctr"/>
            <a:r>
              <a:rPr lang="es-ES" sz="2100" b="1">
                <a:latin typeface="Titillium Web Light"/>
              </a:rPr>
              <a:t>Facilitadores</a:t>
            </a:r>
          </a:p>
        </p:txBody>
      </p:sp>
      <p:sp>
        <p:nvSpPr>
          <p:cNvPr id="37893" name="Rectangle 9"/>
          <p:cNvSpPr>
            <a:spLocks noChangeArrowheads="1"/>
          </p:cNvSpPr>
          <p:nvPr/>
        </p:nvSpPr>
        <p:spPr bwMode="auto">
          <a:xfrm>
            <a:off x="4466168" y="4197352"/>
            <a:ext cx="2976033" cy="95884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Formación continuada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Habilidades para la entrevista clínica,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consejo médico, intervención rápida,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educación para la salud </a:t>
            </a:r>
          </a:p>
        </p:txBody>
      </p:sp>
      <p:sp>
        <p:nvSpPr>
          <p:cNvPr id="37894" name="Shape 3905"/>
          <p:cNvSpPr txBox="1">
            <a:spLocks/>
          </p:cNvSpPr>
          <p:nvPr/>
        </p:nvSpPr>
        <p:spPr bwMode="auto">
          <a:xfrm>
            <a:off x="719667" y="3909484"/>
            <a:ext cx="9313333" cy="192616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121897" tIns="121897" rIns="121897" bIns="121897" anchor="b"/>
          <a:lstStyle/>
          <a:p>
            <a:pPr algn="ctr">
              <a:buClr>
                <a:srgbClr val="0B87A1"/>
              </a:buClr>
              <a:buFont typeface="Dosis Light"/>
              <a:buNone/>
            </a:pPr>
            <a:endParaRPr lang="es-ES" sz="4300">
              <a:solidFill>
                <a:srgbClr val="0B87A1"/>
              </a:solidFill>
              <a:latin typeface="Titillium Web Light"/>
              <a:sym typeface="Dosis Light"/>
            </a:endParaRPr>
          </a:p>
        </p:txBody>
      </p:sp>
      <p:sp>
        <p:nvSpPr>
          <p:cNvPr id="37895" name="Rectangle 12"/>
          <p:cNvSpPr>
            <a:spLocks noChangeArrowheads="1"/>
          </p:cNvSpPr>
          <p:nvPr/>
        </p:nvSpPr>
        <p:spPr bwMode="auto">
          <a:xfrm>
            <a:off x="7152218" y="2563285"/>
            <a:ext cx="2978149" cy="124883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Tiempo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Sobrecarga asistencial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(relación directa entre tiempo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dedicado a consulta y prescripción;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repercusión en el esfuerzo terapéutico)</a:t>
            </a:r>
          </a:p>
        </p:txBody>
      </p:sp>
      <p:sp>
        <p:nvSpPr>
          <p:cNvPr id="37896" name="Rectangle 12"/>
          <p:cNvSpPr>
            <a:spLocks noChangeArrowheads="1"/>
          </p:cNvSpPr>
          <p:nvPr/>
        </p:nvSpPr>
        <p:spPr bwMode="auto">
          <a:xfrm>
            <a:off x="7154334" y="1507067"/>
            <a:ext cx="2978151" cy="96096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Tiempo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Tipo de contrato laboral: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eventualidad y/o cambios frecuentes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 lugar de trabajo del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personal médico</a:t>
            </a:r>
          </a:p>
        </p:txBody>
      </p:sp>
      <p:sp>
        <p:nvSpPr>
          <p:cNvPr id="37897" name="Rectangle 12"/>
          <p:cNvSpPr>
            <a:spLocks noChangeArrowheads="1"/>
          </p:cNvSpPr>
          <p:nvPr/>
        </p:nvSpPr>
        <p:spPr bwMode="auto">
          <a:xfrm>
            <a:off x="1390651" y="2851151"/>
            <a:ext cx="2880783" cy="96096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Recursos disponibles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Disponibilidad limitada de otras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opciones de tratamiento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no farmacológicos</a:t>
            </a:r>
          </a:p>
        </p:txBody>
      </p:sp>
      <p:sp>
        <p:nvSpPr>
          <p:cNvPr id="37898" name="Rectangle 12"/>
          <p:cNvSpPr>
            <a:spLocks noChangeArrowheads="1"/>
          </p:cNvSpPr>
          <p:nvPr/>
        </p:nvSpPr>
        <p:spPr bwMode="auto">
          <a:xfrm>
            <a:off x="1390651" y="1892300"/>
            <a:ext cx="2880783" cy="8636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Recursos disponibles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Directrices de las guías de práctica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clínica y recomendaciones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desconectadas de su realidad social</a:t>
            </a:r>
            <a:r>
              <a:rPr lang="es-ES" sz="1300" b="1" i="1">
                <a:latin typeface="Titillium Web Light"/>
                <a:cs typeface="Times New Roman" pitchFamily="18" charset="0"/>
              </a:rPr>
              <a:t> </a:t>
            </a:r>
          </a:p>
        </p:txBody>
      </p:sp>
      <p:sp>
        <p:nvSpPr>
          <p:cNvPr id="37899" name="Rectangle 12"/>
          <p:cNvSpPr>
            <a:spLocks noChangeArrowheads="1"/>
          </p:cNvSpPr>
          <p:nvPr/>
        </p:nvSpPr>
        <p:spPr bwMode="auto">
          <a:xfrm>
            <a:off x="1390651" y="836085"/>
            <a:ext cx="2880783" cy="96096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Recursos disponibles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Disponibilidad de recursos </a:t>
            </a:r>
            <a:r>
              <a:rPr lang="es-ES" sz="1300" i="1">
                <a:latin typeface="Titillium Web Light"/>
                <a:cs typeface="Times New Roman" pitchFamily="18" charset="0"/>
              </a:rPr>
              <a:t>web</a:t>
            </a:r>
            <a:r>
              <a:rPr lang="es-ES" sz="1300">
                <a:latin typeface="Titillium Web Light"/>
                <a:cs typeface="Times New Roman" pitchFamily="18" charset="0"/>
              </a:rPr>
              <a:t>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y/o fuentes confiables de información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a las que derivar a determinados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pacientes 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368801" y="1797051"/>
            <a:ext cx="2688167" cy="96096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Organización-gestión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Limitada relación entre Atención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Primaria y Salud Mental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Comunitaria </a:t>
            </a:r>
          </a:p>
        </p:txBody>
      </p:sp>
      <p:sp>
        <p:nvSpPr>
          <p:cNvPr id="37901" name="Rectangle 12"/>
          <p:cNvSpPr>
            <a:spLocks noChangeArrowheads="1"/>
          </p:cNvSpPr>
          <p:nvPr/>
        </p:nvSpPr>
        <p:spPr bwMode="auto">
          <a:xfrm>
            <a:off x="4368801" y="2853267"/>
            <a:ext cx="2688167" cy="96096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Organización-gestión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Formación continuada de los/as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profesionales</a:t>
            </a:r>
          </a:p>
        </p:txBody>
      </p:sp>
      <p:sp>
        <p:nvSpPr>
          <p:cNvPr id="37902" name="Rectangle 9"/>
          <p:cNvSpPr>
            <a:spLocks noChangeArrowheads="1"/>
          </p:cNvSpPr>
          <p:nvPr/>
        </p:nvSpPr>
        <p:spPr bwMode="auto">
          <a:xfrm>
            <a:off x="4464051" y="5251451"/>
            <a:ext cx="2978149" cy="115358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Formación continuada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Procesos de de-prescripción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y tratamientos alternativos.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Evidencias y directrices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(Claras-Concisas-Contextualizadas)</a:t>
            </a:r>
            <a:endParaRPr lang="es-ES" sz="1300" b="1">
              <a:latin typeface="Titillium Web Light"/>
              <a:cs typeface="Times New Roman" pitchFamily="18" charset="0"/>
            </a:endParaRPr>
          </a:p>
        </p:txBody>
      </p:sp>
      <p:sp>
        <p:nvSpPr>
          <p:cNvPr id="37903" name="Rectangle 9"/>
          <p:cNvSpPr>
            <a:spLocks noChangeArrowheads="1"/>
          </p:cNvSpPr>
          <p:nvPr/>
        </p:nvSpPr>
        <p:spPr bwMode="auto">
          <a:xfrm>
            <a:off x="1390651" y="4197351"/>
            <a:ext cx="2978149" cy="76834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Prescripción/de-prescripción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Implementación de alertas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electrónicas de prescripción.</a:t>
            </a:r>
          </a:p>
        </p:txBody>
      </p:sp>
      <p:sp>
        <p:nvSpPr>
          <p:cNvPr id="37904" name="Rectangle 9"/>
          <p:cNvSpPr>
            <a:spLocks noChangeArrowheads="1"/>
          </p:cNvSpPr>
          <p:nvPr/>
        </p:nvSpPr>
        <p:spPr bwMode="auto">
          <a:xfrm>
            <a:off x="1390651" y="5060951"/>
            <a:ext cx="2978149" cy="6731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Prescripción/De-prescripción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Prescripción de activos en salud</a:t>
            </a:r>
          </a:p>
        </p:txBody>
      </p:sp>
      <p:sp>
        <p:nvSpPr>
          <p:cNvPr id="37905" name="Rectangle 9"/>
          <p:cNvSpPr>
            <a:spLocks noChangeArrowheads="1"/>
          </p:cNvSpPr>
          <p:nvPr/>
        </p:nvSpPr>
        <p:spPr bwMode="auto">
          <a:xfrm>
            <a:off x="7535334" y="4197351"/>
            <a:ext cx="2592917" cy="8636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Organización - Gestión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Potenciar el trabajo interdisciplinar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(unificación de criterios) </a:t>
            </a:r>
          </a:p>
        </p:txBody>
      </p:sp>
      <p:sp>
        <p:nvSpPr>
          <p:cNvPr id="37906" name="Rectangle 7"/>
          <p:cNvSpPr>
            <a:spLocks noChangeArrowheads="1"/>
          </p:cNvSpPr>
          <p:nvPr/>
        </p:nvSpPr>
        <p:spPr bwMode="auto">
          <a:xfrm>
            <a:off x="719667" y="836085"/>
            <a:ext cx="480484" cy="2976033"/>
          </a:xfrm>
          <a:prstGeom prst="rect">
            <a:avLst/>
          </a:prstGeom>
          <a:solidFill>
            <a:srgbClr val="CCECFF"/>
          </a:solidFill>
          <a:ln w="25400">
            <a:solidFill>
              <a:srgbClr val="99CCFF"/>
            </a:solidFill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/>
          </a:p>
        </p:txBody>
      </p:sp>
      <p:sp>
        <p:nvSpPr>
          <p:cNvPr id="37907" name="Text Box 12"/>
          <p:cNvSpPr txBox="1">
            <a:spLocks noChangeArrowheads="1"/>
          </p:cNvSpPr>
          <p:nvPr/>
        </p:nvSpPr>
        <p:spPr bwMode="auto">
          <a:xfrm rot="10800000">
            <a:off x="625477" y="1645498"/>
            <a:ext cx="569381" cy="1225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121917" tIns="60958" rIns="121917" bIns="60958">
            <a:spAutoFit/>
          </a:bodyPr>
          <a:lstStyle/>
          <a:p>
            <a:r>
              <a:rPr lang="es-ES" sz="2100" b="1">
                <a:latin typeface="Titillium Web Light"/>
              </a:rPr>
              <a:t>Barreras</a:t>
            </a:r>
          </a:p>
        </p:txBody>
      </p:sp>
      <p:sp>
        <p:nvSpPr>
          <p:cNvPr id="37908" name="Rectangle 9"/>
          <p:cNvSpPr>
            <a:spLocks noChangeArrowheads="1"/>
          </p:cNvSpPr>
          <p:nvPr/>
        </p:nvSpPr>
        <p:spPr bwMode="auto">
          <a:xfrm>
            <a:off x="7535334" y="5158317"/>
            <a:ext cx="2592917" cy="8636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Recursos disponibles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Disponibilidad fuentes confiables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 información para pacientes</a:t>
            </a:r>
          </a:p>
        </p:txBody>
      </p:sp>
      <p:sp>
        <p:nvSpPr>
          <p:cNvPr id="37909" name="Rectangle 12"/>
          <p:cNvSpPr>
            <a:spLocks noChangeArrowheads="1"/>
          </p:cNvSpPr>
          <p:nvPr/>
        </p:nvSpPr>
        <p:spPr bwMode="auto">
          <a:xfrm>
            <a:off x="4368801" y="1028701"/>
            <a:ext cx="2688167" cy="6731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Organización-gestión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El papel de las farmacias</a:t>
            </a:r>
          </a:p>
        </p:txBody>
      </p:sp>
      <p:sp>
        <p:nvSpPr>
          <p:cNvPr id="37910" name="Rectangle 9"/>
          <p:cNvSpPr>
            <a:spLocks noChangeArrowheads="1"/>
          </p:cNvSpPr>
          <p:nvPr/>
        </p:nvSpPr>
        <p:spPr bwMode="auto">
          <a:xfrm>
            <a:off x="1390651" y="5829300"/>
            <a:ext cx="2978149" cy="8636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Prescripción/De-prescripción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Favorecer intervenciones combinadas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de retirada gradual junto a intervención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psicosocial y/o educacional </a:t>
            </a:r>
          </a:p>
        </p:txBody>
      </p:sp>
      <p:sp>
        <p:nvSpPr>
          <p:cNvPr id="24" name="Shape 3928"/>
          <p:cNvSpPr txBox="1">
            <a:spLocks noGrp="1"/>
          </p:cNvSpPr>
          <p:nvPr>
            <p:ph type="title"/>
          </p:nvPr>
        </p:nvSpPr>
        <p:spPr>
          <a:xfrm>
            <a:off x="134082" y="70644"/>
            <a:ext cx="6303528" cy="482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>
                <a:srgbClr val="0B87A1"/>
              </a:buClr>
              <a:buFont typeface="Dosis Light"/>
              <a:buNone/>
            </a:pPr>
            <a:r>
              <a:rPr lang="es-ES" sz="2800" b="1" dirty="0">
                <a:solidFill>
                  <a:srgbClr val="003366"/>
                </a:solidFill>
                <a:latin typeface="Titillium Web Light"/>
                <a:cs typeface="Times New Roman" pitchFamily="18" charset="0"/>
                <a:sym typeface="Dosis Light"/>
              </a:rPr>
              <a:t>BARRERAS y FACILITADORES</a:t>
            </a:r>
          </a:p>
        </p:txBody>
      </p:sp>
      <p:sp>
        <p:nvSpPr>
          <p:cNvPr id="2" name="Elipse 1"/>
          <p:cNvSpPr/>
          <p:nvPr/>
        </p:nvSpPr>
        <p:spPr>
          <a:xfrm>
            <a:off x="1297517" y="738720"/>
            <a:ext cx="3166534" cy="10583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Elipse 25"/>
          <p:cNvSpPr/>
          <p:nvPr/>
        </p:nvSpPr>
        <p:spPr>
          <a:xfrm>
            <a:off x="7030619" y="2563284"/>
            <a:ext cx="3166534" cy="15367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Elipse 27"/>
          <p:cNvSpPr/>
          <p:nvPr/>
        </p:nvSpPr>
        <p:spPr>
          <a:xfrm>
            <a:off x="1194858" y="5058833"/>
            <a:ext cx="3166534" cy="6752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Elipse 28"/>
          <p:cNvSpPr/>
          <p:nvPr/>
        </p:nvSpPr>
        <p:spPr>
          <a:xfrm>
            <a:off x="1247774" y="4195233"/>
            <a:ext cx="3166534" cy="74798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81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hape 3905"/>
          <p:cNvSpPr txBox="1">
            <a:spLocks/>
          </p:cNvSpPr>
          <p:nvPr/>
        </p:nvSpPr>
        <p:spPr bwMode="auto">
          <a:xfrm>
            <a:off x="6840009" y="195792"/>
            <a:ext cx="4944533" cy="522816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lIns="121897" tIns="121897" rIns="121897" bIns="121897" anchor="b"/>
          <a:lstStyle/>
          <a:p>
            <a:pPr algn="ctr">
              <a:buClr>
                <a:srgbClr val="0B87A1"/>
              </a:buClr>
              <a:buFont typeface="Dosis Light"/>
              <a:buNone/>
            </a:pPr>
            <a:r>
              <a:rPr lang="es-ES" sz="2800" dirty="0">
                <a:solidFill>
                  <a:srgbClr val="0B87A1"/>
                </a:solidFill>
                <a:latin typeface="Titillium Web Light"/>
                <a:sym typeface="Dosis Light"/>
              </a:rPr>
              <a:t>PROFESIONALES</a:t>
            </a:r>
          </a:p>
        </p:txBody>
      </p:sp>
      <p:sp>
        <p:nvSpPr>
          <p:cNvPr id="39939" name="Rectangle 7"/>
          <p:cNvSpPr>
            <a:spLocks noChangeArrowheads="1"/>
          </p:cNvSpPr>
          <p:nvPr/>
        </p:nvSpPr>
        <p:spPr bwMode="auto">
          <a:xfrm>
            <a:off x="431801" y="1123951"/>
            <a:ext cx="480484" cy="2880783"/>
          </a:xfrm>
          <a:prstGeom prst="rect">
            <a:avLst/>
          </a:prstGeom>
          <a:solidFill>
            <a:srgbClr val="CCECFF"/>
          </a:solidFill>
          <a:ln w="25400">
            <a:solidFill>
              <a:srgbClr val="99CCFF"/>
            </a:solidFill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/>
          </a:p>
        </p:txBody>
      </p:sp>
      <p:sp>
        <p:nvSpPr>
          <p:cNvPr id="39940" name="Rectangle 9"/>
          <p:cNvSpPr>
            <a:spLocks noChangeArrowheads="1"/>
          </p:cNvSpPr>
          <p:nvPr/>
        </p:nvSpPr>
        <p:spPr bwMode="auto">
          <a:xfrm>
            <a:off x="431801" y="4387851"/>
            <a:ext cx="480484" cy="2017183"/>
          </a:xfrm>
          <a:prstGeom prst="rect">
            <a:avLst/>
          </a:prstGeom>
          <a:solidFill>
            <a:srgbClr val="FFCCFF"/>
          </a:solidFill>
          <a:ln w="25400">
            <a:solidFill>
              <a:srgbClr val="FF99CC"/>
            </a:solidFill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/>
          </a:p>
        </p:txBody>
      </p:sp>
      <p:sp>
        <p:nvSpPr>
          <p:cNvPr id="39941" name="Text Box 12"/>
          <p:cNvSpPr txBox="1">
            <a:spLocks noChangeArrowheads="1"/>
          </p:cNvSpPr>
          <p:nvPr/>
        </p:nvSpPr>
        <p:spPr bwMode="auto">
          <a:xfrm rot="10800000">
            <a:off x="432860" y="1835998"/>
            <a:ext cx="569381" cy="1225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121917" tIns="60958" rIns="121917" bIns="60958">
            <a:spAutoFit/>
          </a:bodyPr>
          <a:lstStyle/>
          <a:p>
            <a:r>
              <a:rPr lang="es-ES" sz="2100" b="1">
                <a:latin typeface="Titillium Web Light"/>
              </a:rPr>
              <a:t>Barreras</a:t>
            </a:r>
          </a:p>
        </p:txBody>
      </p:sp>
      <p:sp>
        <p:nvSpPr>
          <p:cNvPr id="39942" name="Text Box 13"/>
          <p:cNvSpPr txBox="1">
            <a:spLocks noChangeArrowheads="1"/>
          </p:cNvSpPr>
          <p:nvPr/>
        </p:nvSpPr>
        <p:spPr bwMode="auto">
          <a:xfrm rot="10800000">
            <a:off x="432860" y="4480192"/>
            <a:ext cx="569381" cy="1783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121917" tIns="60958" rIns="121917" bIns="60958">
            <a:spAutoFit/>
          </a:bodyPr>
          <a:lstStyle/>
          <a:p>
            <a:pPr algn="ctr"/>
            <a:r>
              <a:rPr lang="es-ES" sz="2100" b="1">
                <a:latin typeface="Titillium Web Light"/>
              </a:rPr>
              <a:t>Facilitadores</a:t>
            </a:r>
          </a:p>
        </p:txBody>
      </p:sp>
      <p:sp>
        <p:nvSpPr>
          <p:cNvPr id="39943" name="Rectangle 14"/>
          <p:cNvSpPr>
            <a:spLocks noChangeArrowheads="1"/>
          </p:cNvSpPr>
          <p:nvPr/>
        </p:nvSpPr>
        <p:spPr bwMode="auto">
          <a:xfrm>
            <a:off x="1009651" y="2660651"/>
            <a:ext cx="2398183" cy="134408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Percepciones basadas en </a:t>
            </a:r>
          </a:p>
          <a:p>
            <a:pPr algn="ctr"/>
            <a:r>
              <a:rPr lang="es-ES" sz="1300" b="1">
                <a:latin typeface="Titillium Web Light"/>
              </a:rPr>
              <a:t>la experiencia clínica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Conocimientos limitados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sobre el manejo de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procesos de deprescripción</a:t>
            </a:r>
            <a:r>
              <a:rPr lang="es-ES" sz="1300">
                <a:latin typeface="Titillium Web Light"/>
              </a:rPr>
              <a:t> </a:t>
            </a:r>
          </a:p>
        </p:txBody>
      </p:sp>
      <p:sp>
        <p:nvSpPr>
          <p:cNvPr id="39944" name="Rectangle 16"/>
          <p:cNvSpPr>
            <a:spLocks noChangeArrowheads="1"/>
          </p:cNvSpPr>
          <p:nvPr/>
        </p:nvSpPr>
        <p:spPr bwMode="auto">
          <a:xfrm>
            <a:off x="1007534" y="1123951"/>
            <a:ext cx="2400300" cy="143933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Percepciones basadas en la </a:t>
            </a:r>
          </a:p>
          <a:p>
            <a:pPr algn="ctr"/>
            <a:r>
              <a:rPr lang="es-ES" sz="1300" b="1">
                <a:latin typeface="Titillium Web Light"/>
              </a:rPr>
              <a:t>experiencia clínica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Percepción sobreprescripción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en AP, pero no se identifica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como un problema clínico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o de salud pública relevante</a:t>
            </a:r>
          </a:p>
        </p:txBody>
      </p:sp>
      <p:sp>
        <p:nvSpPr>
          <p:cNvPr id="39945" name="Rectangle 17"/>
          <p:cNvSpPr>
            <a:spLocks noChangeArrowheads="1"/>
          </p:cNvSpPr>
          <p:nvPr/>
        </p:nvSpPr>
        <p:spPr bwMode="auto">
          <a:xfrm>
            <a:off x="3505200" y="2565400"/>
            <a:ext cx="2302933" cy="143933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Sobre abordajes alternativos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Considerar existencia corpus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reducido de evidencias sobre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eficacia de las intervenciones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terap. no-farmacológicas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y/o no considerarlas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costo-efectivas</a:t>
            </a:r>
            <a:endParaRPr lang="es-ES" sz="1300">
              <a:latin typeface="Titillium Web Light"/>
            </a:endParaRPr>
          </a:p>
        </p:txBody>
      </p:sp>
      <p:sp>
        <p:nvSpPr>
          <p:cNvPr id="39946" name="Rectangle 18"/>
          <p:cNvSpPr>
            <a:spLocks noChangeArrowheads="1"/>
          </p:cNvSpPr>
          <p:nvPr/>
        </p:nvSpPr>
        <p:spPr bwMode="auto">
          <a:xfrm>
            <a:off x="3503085" y="1028700"/>
            <a:ext cx="2305049" cy="143933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Sobre abordajes alternativos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Considerar insuficiente, o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poco efectivo para el manejo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 caso de insomnio, ofrecer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consejos sobre higiene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del sueño</a:t>
            </a:r>
            <a:r>
              <a:rPr lang="es-ES" sz="1300">
                <a:latin typeface="Titillium Web Light"/>
              </a:rPr>
              <a:t> </a:t>
            </a:r>
          </a:p>
        </p:txBody>
      </p:sp>
      <p:sp>
        <p:nvSpPr>
          <p:cNvPr id="39947" name="Rectangle 19"/>
          <p:cNvSpPr>
            <a:spLocks noChangeArrowheads="1"/>
          </p:cNvSpPr>
          <p:nvPr/>
        </p:nvSpPr>
        <p:spPr bwMode="auto">
          <a:xfrm>
            <a:off x="5905500" y="2853267"/>
            <a:ext cx="2302933" cy="115146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Sobre necesidades </a:t>
            </a:r>
          </a:p>
          <a:p>
            <a:pPr algn="ctr"/>
            <a:r>
              <a:rPr lang="es-ES" sz="1300" b="1">
                <a:latin typeface="Titillium Web Light"/>
              </a:rPr>
              <a:t>formativas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Poca/no formación para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intervención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en educación para la salud </a:t>
            </a:r>
          </a:p>
        </p:txBody>
      </p:sp>
      <p:sp>
        <p:nvSpPr>
          <p:cNvPr id="39948" name="Rectangle 20"/>
          <p:cNvSpPr>
            <a:spLocks noChangeArrowheads="1"/>
          </p:cNvSpPr>
          <p:nvPr/>
        </p:nvSpPr>
        <p:spPr bwMode="auto">
          <a:xfrm>
            <a:off x="5905500" y="1989668"/>
            <a:ext cx="2302933" cy="76623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Sobre necesidades </a:t>
            </a:r>
          </a:p>
          <a:p>
            <a:pPr algn="ctr"/>
            <a:r>
              <a:rPr lang="es-ES" sz="1300" b="1">
                <a:latin typeface="Titillium Web Light"/>
              </a:rPr>
              <a:t>formativas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Prescripción de pacientes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mayores polimedicados</a:t>
            </a:r>
          </a:p>
        </p:txBody>
      </p:sp>
      <p:sp>
        <p:nvSpPr>
          <p:cNvPr id="39949" name="Rectangle 21"/>
          <p:cNvSpPr>
            <a:spLocks noChangeArrowheads="1"/>
          </p:cNvSpPr>
          <p:nvPr/>
        </p:nvSpPr>
        <p:spPr bwMode="auto">
          <a:xfrm>
            <a:off x="5905500" y="1028700"/>
            <a:ext cx="2302933" cy="8636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</a:rPr>
              <a:t>Sobre necesidades </a:t>
            </a:r>
          </a:p>
          <a:p>
            <a:pPr algn="ctr"/>
            <a:r>
              <a:rPr lang="es-ES" sz="1300" b="1">
                <a:latin typeface="Titillium Web Light"/>
              </a:rPr>
              <a:t>formativas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Manejo de problemas de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índole psicosocial</a:t>
            </a:r>
          </a:p>
        </p:txBody>
      </p:sp>
      <p:sp>
        <p:nvSpPr>
          <p:cNvPr id="39950" name="Rectangle 23"/>
          <p:cNvSpPr>
            <a:spLocks noChangeArrowheads="1"/>
          </p:cNvSpPr>
          <p:nvPr/>
        </p:nvSpPr>
        <p:spPr bwMode="auto">
          <a:xfrm>
            <a:off x="8305800" y="1892301"/>
            <a:ext cx="2110317" cy="105621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Impacto en salud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Se minimiza el impacto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de efectos adversos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(aparte de la adicción) </a:t>
            </a:r>
          </a:p>
        </p:txBody>
      </p:sp>
      <p:sp>
        <p:nvSpPr>
          <p:cNvPr id="39951" name="Rectangle 24"/>
          <p:cNvSpPr>
            <a:spLocks noChangeArrowheads="1"/>
          </p:cNvSpPr>
          <p:nvPr/>
        </p:nvSpPr>
        <p:spPr bwMode="auto">
          <a:xfrm>
            <a:off x="8305800" y="3045885"/>
            <a:ext cx="2110317" cy="958849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Otros profesionales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Papel “legitimador” que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desempeñan</a:t>
            </a:r>
          </a:p>
        </p:txBody>
      </p:sp>
      <p:sp>
        <p:nvSpPr>
          <p:cNvPr id="39952" name="Rectangle 26"/>
          <p:cNvSpPr>
            <a:spLocks noChangeArrowheads="1"/>
          </p:cNvSpPr>
          <p:nvPr/>
        </p:nvSpPr>
        <p:spPr bwMode="auto">
          <a:xfrm>
            <a:off x="8303685" y="4389967"/>
            <a:ext cx="2017183" cy="958851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Educación/Promoción </a:t>
            </a:r>
          </a:p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para la Salud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Implicación directa en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intervenciones </a:t>
            </a:r>
          </a:p>
        </p:txBody>
      </p:sp>
      <p:sp>
        <p:nvSpPr>
          <p:cNvPr id="39953" name="Rectangle 27"/>
          <p:cNvSpPr>
            <a:spLocks noChangeArrowheads="1"/>
          </p:cNvSpPr>
          <p:nvPr/>
        </p:nvSpPr>
        <p:spPr bwMode="auto">
          <a:xfrm>
            <a:off x="1007534" y="4389967"/>
            <a:ext cx="2592917" cy="958851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Generar procesos de toma de </a:t>
            </a:r>
          </a:p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decisiones consensuadas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 orientadas a la de-prescripción</a:t>
            </a:r>
          </a:p>
        </p:txBody>
      </p:sp>
      <p:sp>
        <p:nvSpPr>
          <p:cNvPr id="39954" name="Shape 3905"/>
          <p:cNvSpPr txBox="1">
            <a:spLocks/>
          </p:cNvSpPr>
          <p:nvPr/>
        </p:nvSpPr>
        <p:spPr bwMode="auto">
          <a:xfrm>
            <a:off x="431800" y="4099984"/>
            <a:ext cx="9984317" cy="192616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121897" tIns="121897" rIns="121897" bIns="121897" anchor="b"/>
          <a:lstStyle/>
          <a:p>
            <a:pPr algn="ctr">
              <a:buClr>
                <a:srgbClr val="0B87A1"/>
              </a:buClr>
              <a:buFont typeface="Dosis Light"/>
              <a:buNone/>
            </a:pPr>
            <a:endParaRPr lang="es-ES" sz="4300">
              <a:solidFill>
                <a:srgbClr val="0B87A1"/>
              </a:solidFill>
              <a:latin typeface="Titillium Web Light"/>
              <a:sym typeface="Dosis Light"/>
            </a:endParaRPr>
          </a:p>
        </p:txBody>
      </p:sp>
      <p:sp>
        <p:nvSpPr>
          <p:cNvPr id="39955" name="Rectangle 29"/>
          <p:cNvSpPr>
            <a:spLocks noChangeArrowheads="1"/>
          </p:cNvSpPr>
          <p:nvPr/>
        </p:nvSpPr>
        <p:spPr bwMode="auto">
          <a:xfrm>
            <a:off x="1007534" y="5444067"/>
            <a:ext cx="2592917" cy="960967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Generar procesos de toma de </a:t>
            </a:r>
          </a:p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decisiones consensuadas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 orientadas a terapias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no-farmacológicas</a:t>
            </a:r>
          </a:p>
        </p:txBody>
      </p:sp>
      <p:sp>
        <p:nvSpPr>
          <p:cNvPr id="39956" name="Rectangle 17"/>
          <p:cNvSpPr>
            <a:spLocks noChangeArrowheads="1"/>
          </p:cNvSpPr>
          <p:nvPr/>
        </p:nvSpPr>
        <p:spPr bwMode="auto">
          <a:xfrm>
            <a:off x="3695700" y="4389967"/>
            <a:ext cx="2305051" cy="958851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Hábito de prescripción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Asesoramiento o información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proporcionada a inicio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 la prescripción</a:t>
            </a:r>
            <a:r>
              <a:rPr lang="es-ES" sz="1100">
                <a:cs typeface="Times New Roman" pitchFamily="18" charset="0"/>
              </a:rPr>
              <a:t> </a:t>
            </a:r>
          </a:p>
        </p:txBody>
      </p:sp>
      <p:sp>
        <p:nvSpPr>
          <p:cNvPr id="39957" name="Rectangle 17"/>
          <p:cNvSpPr>
            <a:spLocks noChangeArrowheads="1"/>
          </p:cNvSpPr>
          <p:nvPr/>
        </p:nvSpPr>
        <p:spPr bwMode="auto">
          <a:xfrm>
            <a:off x="3695700" y="5444067"/>
            <a:ext cx="2305051" cy="958851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Hábito de prescripción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Establecer un proceso de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seguimiento</a:t>
            </a:r>
            <a:endParaRPr lang="es-ES" sz="1100">
              <a:cs typeface="Times New Roman" pitchFamily="18" charset="0"/>
            </a:endParaRPr>
          </a:p>
        </p:txBody>
      </p:sp>
      <p:sp>
        <p:nvSpPr>
          <p:cNvPr id="39958" name="Rectangle 26"/>
          <p:cNvSpPr>
            <a:spLocks noChangeArrowheads="1"/>
          </p:cNvSpPr>
          <p:nvPr/>
        </p:nvSpPr>
        <p:spPr bwMode="auto">
          <a:xfrm>
            <a:off x="6096000" y="4389967"/>
            <a:ext cx="2110317" cy="10541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Habilidades psicosociales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del/la profesional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(negociación, escucha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activa, etc.)</a:t>
            </a:r>
          </a:p>
        </p:txBody>
      </p:sp>
      <p:sp>
        <p:nvSpPr>
          <p:cNvPr id="25" name="Shape 3928"/>
          <p:cNvSpPr txBox="1">
            <a:spLocks noGrp="1"/>
          </p:cNvSpPr>
          <p:nvPr>
            <p:ph type="title"/>
          </p:nvPr>
        </p:nvSpPr>
        <p:spPr>
          <a:xfrm>
            <a:off x="134082" y="70644"/>
            <a:ext cx="6303528" cy="482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>
                <a:srgbClr val="0B87A1"/>
              </a:buClr>
              <a:buFont typeface="Dosis Light"/>
              <a:buNone/>
            </a:pPr>
            <a:r>
              <a:rPr lang="es-ES" sz="2800" b="1" dirty="0">
                <a:solidFill>
                  <a:srgbClr val="003366"/>
                </a:solidFill>
                <a:latin typeface="Titillium Web Light"/>
                <a:cs typeface="Times New Roman" pitchFamily="18" charset="0"/>
                <a:sym typeface="Dosis Light"/>
              </a:rPr>
              <a:t>BARRERAS y FACILITADORES</a:t>
            </a:r>
          </a:p>
        </p:txBody>
      </p:sp>
      <p:sp>
        <p:nvSpPr>
          <p:cNvPr id="26" name="Elipse 25"/>
          <p:cNvSpPr/>
          <p:nvPr/>
        </p:nvSpPr>
        <p:spPr>
          <a:xfrm>
            <a:off x="5808132" y="962934"/>
            <a:ext cx="2495553" cy="10267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>
            <a:off x="5905500" y="4292600"/>
            <a:ext cx="2586717" cy="10947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49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hape 3905"/>
          <p:cNvSpPr txBox="1">
            <a:spLocks/>
          </p:cNvSpPr>
          <p:nvPr/>
        </p:nvSpPr>
        <p:spPr bwMode="auto">
          <a:xfrm>
            <a:off x="5982345" y="72155"/>
            <a:ext cx="6018644" cy="835884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lIns="121897" tIns="121897" rIns="121897" bIns="121897" anchor="b"/>
          <a:lstStyle/>
          <a:p>
            <a:pPr algn="ctr">
              <a:buClr>
                <a:srgbClr val="0B87A1"/>
              </a:buClr>
              <a:buFont typeface="Dosis Light"/>
              <a:buNone/>
            </a:pPr>
            <a:r>
              <a:rPr lang="es-ES" sz="2800" dirty="0">
                <a:solidFill>
                  <a:srgbClr val="0B87A1"/>
                </a:solidFill>
                <a:latin typeface="Titillium Web Light"/>
                <a:sym typeface="Dosis Light"/>
              </a:rPr>
              <a:t>CONTEXTO SOCIAL:</a:t>
            </a:r>
            <a:r>
              <a:rPr lang="es-ES" sz="2000" dirty="0">
                <a:solidFill>
                  <a:srgbClr val="0B87A1"/>
                </a:solidFill>
                <a:latin typeface="Titillium Web Light"/>
                <a:sym typeface="Dosis Light"/>
              </a:rPr>
              <a:t> </a:t>
            </a:r>
            <a:r>
              <a:rPr lang="es-ES" sz="2000" dirty="0">
                <a:solidFill>
                  <a:schemeClr val="bg1"/>
                </a:solidFill>
                <a:latin typeface="Titillium Web Light"/>
                <a:sym typeface="Dosis Light"/>
              </a:rPr>
              <a:t>nivel individual y comunitario</a:t>
            </a:r>
          </a:p>
        </p:txBody>
      </p:sp>
      <p:sp>
        <p:nvSpPr>
          <p:cNvPr id="41987" name="Rectangle 5"/>
          <p:cNvSpPr>
            <a:spLocks noChangeArrowheads="1"/>
          </p:cNvSpPr>
          <p:nvPr/>
        </p:nvSpPr>
        <p:spPr bwMode="auto">
          <a:xfrm>
            <a:off x="719667" y="4099985"/>
            <a:ext cx="480484" cy="2112433"/>
          </a:xfrm>
          <a:prstGeom prst="rect">
            <a:avLst/>
          </a:prstGeom>
          <a:solidFill>
            <a:srgbClr val="FFCCFF"/>
          </a:solidFill>
          <a:ln w="25400">
            <a:solidFill>
              <a:srgbClr val="FF99CC"/>
            </a:solidFill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/>
          </a:p>
        </p:txBody>
      </p:sp>
      <p:sp>
        <p:nvSpPr>
          <p:cNvPr id="41988" name="Text Box 7"/>
          <p:cNvSpPr txBox="1">
            <a:spLocks noChangeArrowheads="1"/>
          </p:cNvSpPr>
          <p:nvPr/>
        </p:nvSpPr>
        <p:spPr bwMode="auto">
          <a:xfrm rot="10800000">
            <a:off x="625477" y="4192325"/>
            <a:ext cx="569381" cy="1783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121917" tIns="60958" rIns="121917" bIns="60958">
            <a:spAutoFit/>
          </a:bodyPr>
          <a:lstStyle/>
          <a:p>
            <a:pPr algn="ctr"/>
            <a:r>
              <a:rPr lang="es-ES" sz="2100" b="1">
                <a:latin typeface="Titillium Web Light"/>
              </a:rPr>
              <a:t>Facilitadores</a:t>
            </a:r>
          </a:p>
        </p:txBody>
      </p:sp>
      <p:sp>
        <p:nvSpPr>
          <p:cNvPr id="41989" name="Rectangle 9"/>
          <p:cNvSpPr>
            <a:spLocks noChangeArrowheads="1"/>
          </p:cNvSpPr>
          <p:nvPr/>
        </p:nvSpPr>
        <p:spPr bwMode="auto">
          <a:xfrm>
            <a:off x="1390651" y="1028700"/>
            <a:ext cx="3361267" cy="958851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Nivel individual: Pacientes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Predisposición de los/as pacientes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al uso de medicamentos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(alfabetización hacia la medicalización)</a:t>
            </a:r>
            <a:r>
              <a:rPr lang="es-ES" sz="1300" dirty="0">
                <a:latin typeface="Titillium Web Light"/>
              </a:rPr>
              <a:t> </a:t>
            </a:r>
          </a:p>
        </p:txBody>
      </p:sp>
      <p:sp>
        <p:nvSpPr>
          <p:cNvPr id="41990" name="Shape 3905"/>
          <p:cNvSpPr txBox="1">
            <a:spLocks/>
          </p:cNvSpPr>
          <p:nvPr/>
        </p:nvSpPr>
        <p:spPr bwMode="auto">
          <a:xfrm>
            <a:off x="719667" y="3812117"/>
            <a:ext cx="9313333" cy="192616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121897" tIns="121897" rIns="121897" bIns="121897" anchor="b"/>
          <a:lstStyle/>
          <a:p>
            <a:pPr algn="ctr">
              <a:buClr>
                <a:srgbClr val="0B87A1"/>
              </a:buClr>
              <a:buFont typeface="Dosis Light"/>
              <a:buNone/>
            </a:pPr>
            <a:endParaRPr lang="es-ES" sz="4300">
              <a:solidFill>
                <a:srgbClr val="0B87A1"/>
              </a:solidFill>
              <a:latin typeface="Titillium Web Light"/>
              <a:sym typeface="Dosis Light"/>
            </a:endParaRPr>
          </a:p>
        </p:txBody>
      </p:sp>
      <p:sp>
        <p:nvSpPr>
          <p:cNvPr id="41991" name="Rectangle 21"/>
          <p:cNvSpPr>
            <a:spLocks noChangeArrowheads="1"/>
          </p:cNvSpPr>
          <p:nvPr/>
        </p:nvSpPr>
        <p:spPr bwMode="auto">
          <a:xfrm>
            <a:off x="1390651" y="2084918"/>
            <a:ext cx="3361267" cy="67098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Nivel individual: Pacientes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Demanda del/la paciente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de prescripción de fármacos</a:t>
            </a:r>
          </a:p>
        </p:txBody>
      </p:sp>
      <p:sp>
        <p:nvSpPr>
          <p:cNvPr id="41992" name="Rectangle 22"/>
          <p:cNvSpPr>
            <a:spLocks noChangeArrowheads="1"/>
          </p:cNvSpPr>
          <p:nvPr/>
        </p:nvSpPr>
        <p:spPr bwMode="auto">
          <a:xfrm>
            <a:off x="1390651" y="2853267"/>
            <a:ext cx="3361267" cy="8636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Nivel individual: Pacientes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Resistencias a la derivación a salud mental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(</a:t>
            </a:r>
            <a:r>
              <a:rPr lang="es-ES" sz="1300" i="1" dirty="0">
                <a:latin typeface="Titillium Web Light"/>
                <a:cs typeface="Times New Roman" pitchFamily="18" charset="0"/>
              </a:rPr>
              <a:t>vs</a:t>
            </a:r>
            <a:r>
              <a:rPr lang="es-ES" sz="1300" dirty="0">
                <a:latin typeface="Titillium Web Light"/>
                <a:cs typeface="Times New Roman" pitchFamily="18" charset="0"/>
              </a:rPr>
              <a:t> continuación de prescripción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potencialmente inadecuada) </a:t>
            </a:r>
          </a:p>
        </p:txBody>
      </p:sp>
      <p:sp>
        <p:nvSpPr>
          <p:cNvPr id="41993" name="Rectangle 23"/>
          <p:cNvSpPr>
            <a:spLocks noChangeArrowheads="1"/>
          </p:cNvSpPr>
          <p:nvPr/>
        </p:nvSpPr>
        <p:spPr bwMode="auto">
          <a:xfrm>
            <a:off x="4847167" y="3045885"/>
            <a:ext cx="2688167" cy="67098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Nivel comunitario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Existencia de patrones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familiares de uso/consumo</a:t>
            </a:r>
          </a:p>
        </p:txBody>
      </p:sp>
      <p:sp>
        <p:nvSpPr>
          <p:cNvPr id="41994" name="Rectangle 24"/>
          <p:cNvSpPr>
            <a:spLocks noChangeArrowheads="1"/>
          </p:cNvSpPr>
          <p:nvPr/>
        </p:nvSpPr>
        <p:spPr bwMode="auto">
          <a:xfrm>
            <a:off x="4847167" y="2277533"/>
            <a:ext cx="2688167" cy="670984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 sz="1300" b="1" i="1">
              <a:latin typeface="Titillium Web Light"/>
              <a:cs typeface="Times New Roman" pitchFamily="18" charset="0"/>
            </a:endParaRPr>
          </a:p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Nivel comunitario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Medios de comunicación: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publicidad ¨farmacologizada¨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   </a:t>
            </a:r>
          </a:p>
        </p:txBody>
      </p:sp>
      <p:sp>
        <p:nvSpPr>
          <p:cNvPr id="41995" name="Rectangle 25"/>
          <p:cNvSpPr>
            <a:spLocks noChangeArrowheads="1"/>
          </p:cNvSpPr>
          <p:nvPr/>
        </p:nvSpPr>
        <p:spPr bwMode="auto">
          <a:xfrm>
            <a:off x="1390652" y="4102100"/>
            <a:ext cx="3168649" cy="1246717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Formación/alfabetización en salud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pacientes con capacidad/predisposición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a recibir información complementaria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(incluyendo acceso a recursos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disponibles en Internet) </a:t>
            </a:r>
          </a:p>
        </p:txBody>
      </p:sp>
      <p:sp>
        <p:nvSpPr>
          <p:cNvPr id="41996" name="Rectangle 7"/>
          <p:cNvSpPr>
            <a:spLocks noChangeArrowheads="1"/>
          </p:cNvSpPr>
          <p:nvPr/>
        </p:nvSpPr>
        <p:spPr bwMode="auto">
          <a:xfrm>
            <a:off x="719667" y="1028701"/>
            <a:ext cx="480484" cy="2688167"/>
          </a:xfrm>
          <a:prstGeom prst="rect">
            <a:avLst/>
          </a:prstGeom>
          <a:solidFill>
            <a:srgbClr val="CCECFF"/>
          </a:solidFill>
          <a:ln w="25400">
            <a:solidFill>
              <a:srgbClr val="99CCFF"/>
            </a:solidFill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/>
          </a:p>
        </p:txBody>
      </p:sp>
      <p:sp>
        <p:nvSpPr>
          <p:cNvPr id="41997" name="Text Box 12"/>
          <p:cNvSpPr txBox="1">
            <a:spLocks noChangeArrowheads="1"/>
          </p:cNvSpPr>
          <p:nvPr/>
        </p:nvSpPr>
        <p:spPr bwMode="auto">
          <a:xfrm rot="10800000">
            <a:off x="625477" y="1586231"/>
            <a:ext cx="569381" cy="1225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121917" tIns="60958" rIns="121917" bIns="60958">
            <a:spAutoFit/>
          </a:bodyPr>
          <a:lstStyle/>
          <a:p>
            <a:r>
              <a:rPr lang="es-ES" sz="2100" b="1">
                <a:latin typeface="Titillium Web Light"/>
              </a:rPr>
              <a:t>Barreras</a:t>
            </a:r>
          </a:p>
        </p:txBody>
      </p:sp>
      <p:sp>
        <p:nvSpPr>
          <p:cNvPr id="41998" name="Rectangle 24"/>
          <p:cNvSpPr>
            <a:spLocks noChangeArrowheads="1"/>
          </p:cNvSpPr>
          <p:nvPr/>
        </p:nvSpPr>
        <p:spPr bwMode="auto">
          <a:xfrm>
            <a:off x="7630584" y="3141134"/>
            <a:ext cx="2302933" cy="57573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 sz="1300" b="1">
              <a:latin typeface="Titillium Web Light"/>
              <a:cs typeface="Times New Roman" pitchFamily="18" charset="0"/>
            </a:endParaRPr>
          </a:p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Comunitario </a:t>
            </a:r>
            <a:r>
              <a:rPr lang="es-ES" sz="1300" b="1" i="1">
                <a:latin typeface="Titillium Web Light"/>
                <a:cs typeface="Times New Roman" pitchFamily="18" charset="0"/>
              </a:rPr>
              <a:t>vs</a:t>
            </a:r>
            <a:r>
              <a:rPr lang="es-ES" sz="1300" b="1">
                <a:latin typeface="Titillium Web Light"/>
                <a:cs typeface="Times New Roman" pitchFamily="18" charset="0"/>
              </a:rPr>
              <a:t> individual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Intolerancia al malestar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    </a:t>
            </a:r>
          </a:p>
        </p:txBody>
      </p:sp>
      <p:sp>
        <p:nvSpPr>
          <p:cNvPr id="41999" name="Rectangle 25"/>
          <p:cNvSpPr>
            <a:spLocks noChangeArrowheads="1"/>
          </p:cNvSpPr>
          <p:nvPr/>
        </p:nvSpPr>
        <p:spPr bwMode="auto">
          <a:xfrm>
            <a:off x="1390652" y="5446185"/>
            <a:ext cx="3168649" cy="76623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>
                <a:latin typeface="Titillium Web Light"/>
                <a:cs typeface="Times New Roman" pitchFamily="18" charset="0"/>
              </a:rPr>
              <a:t>Formación/alfabetización en salud 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pacientes que demanda alternativas</a:t>
            </a:r>
          </a:p>
          <a:p>
            <a:pPr algn="ctr"/>
            <a:r>
              <a:rPr lang="es-ES" sz="1300">
                <a:latin typeface="Titillium Web Light"/>
                <a:cs typeface="Times New Roman" pitchFamily="18" charset="0"/>
              </a:rPr>
              <a:t>no-farmacológicas</a:t>
            </a:r>
          </a:p>
        </p:txBody>
      </p:sp>
      <p:sp>
        <p:nvSpPr>
          <p:cNvPr id="42000" name="Rectangle 25"/>
          <p:cNvSpPr>
            <a:spLocks noChangeArrowheads="1"/>
          </p:cNvSpPr>
          <p:nvPr/>
        </p:nvSpPr>
        <p:spPr bwMode="auto">
          <a:xfrm>
            <a:off x="4656668" y="4102100"/>
            <a:ext cx="2976033" cy="958851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endParaRPr lang="es-ES" sz="1300" b="1" dirty="0">
              <a:latin typeface="Titillium Web Light"/>
              <a:cs typeface="Times New Roman" pitchFamily="18" charset="0"/>
            </a:endParaRPr>
          </a:p>
          <a:p>
            <a:pPr algn="ctr"/>
            <a:endParaRPr lang="es-ES" sz="1300" b="1" dirty="0">
              <a:latin typeface="Titillium Web Light"/>
              <a:cs typeface="Times New Roman" pitchFamily="18" charset="0"/>
            </a:endParaRPr>
          </a:p>
          <a:p>
            <a:pPr algn="ctr"/>
            <a:endParaRPr lang="es-ES" sz="1300" b="1" dirty="0">
              <a:latin typeface="Titillium Web Light"/>
              <a:cs typeface="Times New Roman" pitchFamily="18" charset="0"/>
            </a:endParaRPr>
          </a:p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Prescripción </a:t>
            </a:r>
            <a:r>
              <a:rPr lang="es-ES" sz="1300" b="1" dirty="0" smtClean="0">
                <a:latin typeface="Titillium Web Light"/>
                <a:cs typeface="Times New Roman" pitchFamily="18" charset="0"/>
              </a:rPr>
              <a:t>social</a:t>
            </a:r>
            <a:endParaRPr lang="es-ES" sz="1300" b="1" dirty="0">
              <a:latin typeface="Titillium Web Light"/>
              <a:cs typeface="Times New Roman" pitchFamily="18" charset="0"/>
            </a:endParaRP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Conocimiento/implicación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del/la médico de actividad a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desarrollar en la comunidad local</a:t>
            </a:r>
          </a:p>
          <a:p>
            <a:pPr algn="ctr"/>
            <a:endParaRPr lang="es-ES" sz="1300" dirty="0">
              <a:latin typeface="Titillium Web Light"/>
              <a:cs typeface="Times New Roman" pitchFamily="18" charset="0"/>
            </a:endParaRPr>
          </a:p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 </a:t>
            </a:r>
          </a:p>
          <a:p>
            <a:pPr algn="ctr"/>
            <a:endParaRPr lang="es-ES" sz="1300" b="1" dirty="0">
              <a:latin typeface="Titillium Web Light"/>
              <a:cs typeface="Times New Roman" pitchFamily="18" charset="0"/>
            </a:endParaRPr>
          </a:p>
        </p:txBody>
      </p:sp>
      <p:sp>
        <p:nvSpPr>
          <p:cNvPr id="42001" name="Rectangle 25"/>
          <p:cNvSpPr>
            <a:spLocks noChangeArrowheads="1"/>
          </p:cNvSpPr>
          <p:nvPr/>
        </p:nvSpPr>
        <p:spPr bwMode="auto">
          <a:xfrm>
            <a:off x="4656668" y="5156200"/>
            <a:ext cx="2976033" cy="13462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s-ES" sz="1300" b="1" dirty="0">
                <a:latin typeface="Titillium Web Light"/>
                <a:cs typeface="Times New Roman" pitchFamily="18" charset="0"/>
              </a:rPr>
              <a:t>Activos en salud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Conexión entre el/la profesional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Y el trabajador/a social 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(aprovechamiento</a:t>
            </a:r>
          </a:p>
          <a:p>
            <a:pPr algn="ctr"/>
            <a:r>
              <a:rPr lang="es-ES" sz="1300" dirty="0">
                <a:latin typeface="Titillium Web Light"/>
                <a:cs typeface="Times New Roman" pitchFamily="18" charset="0"/>
              </a:rPr>
              <a:t>recursos de la comunidad)</a:t>
            </a:r>
            <a:endParaRPr lang="es-ES" sz="1300" b="1" dirty="0">
              <a:latin typeface="Titillium Web Light"/>
              <a:cs typeface="Times New Roman" pitchFamily="18" charset="0"/>
            </a:endParaRPr>
          </a:p>
        </p:txBody>
      </p:sp>
      <p:sp>
        <p:nvSpPr>
          <p:cNvPr id="20" name="Shape 3928"/>
          <p:cNvSpPr txBox="1">
            <a:spLocks noGrp="1"/>
          </p:cNvSpPr>
          <p:nvPr>
            <p:ph type="title"/>
          </p:nvPr>
        </p:nvSpPr>
        <p:spPr>
          <a:xfrm>
            <a:off x="-48712" y="97340"/>
            <a:ext cx="6303528" cy="482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>
                <a:srgbClr val="0B87A1"/>
              </a:buClr>
              <a:buFont typeface="Dosis Light"/>
              <a:buNone/>
            </a:pPr>
            <a:r>
              <a:rPr lang="es-ES" sz="2800" b="1" dirty="0">
                <a:solidFill>
                  <a:srgbClr val="003366"/>
                </a:solidFill>
                <a:latin typeface="Titillium Web Light"/>
                <a:cs typeface="Times New Roman" pitchFamily="18" charset="0"/>
                <a:sym typeface="Dosis Light"/>
              </a:rPr>
              <a:t>BARRERAS y FACILITADORES</a:t>
            </a:r>
          </a:p>
        </p:txBody>
      </p:sp>
      <p:sp>
        <p:nvSpPr>
          <p:cNvPr id="21" name="Elipse 20"/>
          <p:cNvSpPr/>
          <p:nvPr/>
        </p:nvSpPr>
        <p:spPr>
          <a:xfrm>
            <a:off x="1289048" y="2688016"/>
            <a:ext cx="3462869" cy="112410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Elipse 21"/>
          <p:cNvSpPr/>
          <p:nvPr/>
        </p:nvSpPr>
        <p:spPr>
          <a:xfrm>
            <a:off x="4896905" y="2921697"/>
            <a:ext cx="2495553" cy="10267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Elipse 22"/>
          <p:cNvSpPr/>
          <p:nvPr/>
        </p:nvSpPr>
        <p:spPr>
          <a:xfrm>
            <a:off x="4749802" y="4102101"/>
            <a:ext cx="2785532" cy="11133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157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9451" y="-145249"/>
            <a:ext cx="9501323" cy="726675"/>
          </a:xfrm>
        </p:spPr>
        <p:txBody>
          <a:bodyPr/>
          <a:lstStyle/>
          <a:p>
            <a:r>
              <a:rPr lang="es-ES" dirty="0" err="1" smtClean="0"/>
              <a:t>Umbrellla</a:t>
            </a:r>
            <a:r>
              <a:rPr lang="es-ES" dirty="0" smtClean="0"/>
              <a:t> </a:t>
            </a:r>
            <a:r>
              <a:rPr lang="es-ES" dirty="0" err="1" smtClean="0"/>
              <a:t>review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699368" y="576338"/>
            <a:ext cx="10521406" cy="970806"/>
          </a:xfrm>
        </p:spPr>
        <p:txBody>
          <a:bodyPr>
            <a:normAutofit/>
          </a:bodyPr>
          <a:lstStyle/>
          <a:p>
            <a:r>
              <a:rPr lang="es-ES" sz="2200" dirty="0" smtClean="0"/>
              <a:t>Objetivo: Efectividad </a:t>
            </a:r>
            <a:r>
              <a:rPr lang="es-ES" sz="2200" dirty="0"/>
              <a:t>de las intervenciones de </a:t>
            </a:r>
            <a:r>
              <a:rPr lang="es-ES" sz="2200" dirty="0" err="1" smtClean="0"/>
              <a:t>deprescripción</a:t>
            </a:r>
            <a:r>
              <a:rPr lang="es-ES" sz="2200" dirty="0" smtClean="0"/>
              <a:t>, barreras </a:t>
            </a:r>
            <a:r>
              <a:rPr lang="es-ES" sz="2200" dirty="0"/>
              <a:t>y </a:t>
            </a:r>
            <a:r>
              <a:rPr lang="es-ES" sz="2200" dirty="0" smtClean="0"/>
              <a:t>facilitadores</a:t>
            </a:r>
            <a:endParaRPr lang="es-ES" sz="2200" dirty="0"/>
          </a:p>
        </p:txBody>
      </p:sp>
      <p:sp>
        <p:nvSpPr>
          <p:cNvPr id="4" name="Rectángulo 3"/>
          <p:cNvSpPr/>
          <p:nvPr/>
        </p:nvSpPr>
        <p:spPr>
          <a:xfrm>
            <a:off x="141890" y="3552614"/>
            <a:ext cx="4057180" cy="31085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200" b="1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Profesionales sanitarios</a:t>
            </a:r>
          </a:p>
          <a:p>
            <a:endParaRPr lang="es-ES" sz="2000" b="1" dirty="0" smtClean="0">
              <a:solidFill>
                <a:srgbClr val="FF0000"/>
              </a:solidFill>
              <a:latin typeface="Calibri Light" panose="020F03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Mejorar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la </a:t>
            </a:r>
            <a:r>
              <a:rPr lang="es-ES" sz="22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comunicación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: paciente y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otros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profesionales.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Barreras: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falta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de tiempo,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no acceso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a toda la información,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rutina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,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resistencia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al cambio,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renuncia a cuestionar las decisiones 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otro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sanitario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745757" y="3581903"/>
            <a:ext cx="3090042" cy="28007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200" b="1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Pacientes </a:t>
            </a:r>
          </a:p>
          <a:p>
            <a:endParaRPr lang="es-ES" sz="2200" b="1" dirty="0" smtClean="0">
              <a:solidFill>
                <a:srgbClr val="FF0000"/>
              </a:solidFill>
              <a:latin typeface="Calibri Light" panose="020F0302020204030204" pitchFamily="34" charset="0"/>
              <a:ea typeface="Calibri" panose="020F0502020204030204" pitchFamily="34" charset="0"/>
            </a:endParaRPr>
          </a:p>
          <a:p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Existencia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de </a:t>
            </a:r>
            <a:r>
              <a:rPr lang="es-ES" sz="22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miedos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;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para evitarlos es necesario una </a:t>
            </a:r>
            <a:r>
              <a:rPr lang="es-ES" sz="2200" b="1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buena relación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y apoyo del profesional sanitario durante el proceso.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397481" y="3581903"/>
            <a:ext cx="3395125" cy="2462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200" b="1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Intervenciones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El </a:t>
            </a:r>
            <a:r>
              <a:rPr lang="es-ES" sz="2200" b="1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componente </a:t>
            </a:r>
            <a:r>
              <a:rPr lang="es-ES" sz="22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educativo</a:t>
            </a: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: elemento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clave </a:t>
            </a:r>
            <a:endParaRPr lang="es-ES" sz="2200" dirty="0" smtClean="0">
              <a:latin typeface="Calibri Light" panose="020F03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dirty="0" smtClean="0">
                <a:latin typeface="Calibri Light" panose="020F0302020204030204" pitchFamily="34" charset="0"/>
                <a:ea typeface="Calibri" panose="020F0502020204030204" pitchFamily="34" charset="0"/>
              </a:rPr>
              <a:t>Aquellas que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se </a:t>
            </a:r>
            <a:r>
              <a:rPr lang="es-ES" sz="2200" b="1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adaptaban a la situación del paciente </a:t>
            </a:r>
            <a:r>
              <a:rPr lang="es-ES" sz="2200" dirty="0">
                <a:latin typeface="Calibri Light" panose="020F0302020204030204" pitchFamily="34" charset="0"/>
                <a:ea typeface="Calibri" panose="020F0502020204030204" pitchFamily="34" charset="0"/>
              </a:rPr>
              <a:t>mostraron unos mejores resultados. </a:t>
            </a:r>
            <a:endParaRPr lang="es-ES" sz="2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" t="9257" r="3421" b="19035"/>
          <a:stretch/>
        </p:blipFill>
        <p:spPr>
          <a:xfrm>
            <a:off x="699368" y="1793745"/>
            <a:ext cx="2580372" cy="151226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984" r="31479" b="13784"/>
          <a:stretch/>
        </p:blipFill>
        <p:spPr>
          <a:xfrm>
            <a:off x="4652077" y="1592318"/>
            <a:ext cx="3277403" cy="159378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843" y="1707539"/>
            <a:ext cx="2552115" cy="136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7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Tema de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6887</TotalTime>
  <Words>1176</Words>
  <Application>Microsoft Office PowerPoint</Application>
  <PresentationFormat>Panorámica</PresentationFormat>
  <Paragraphs>233</Paragraphs>
  <Slides>9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22" baseType="lpstr">
      <vt:lpstr>Arial Unicode MS</vt:lpstr>
      <vt:lpstr>Arial</vt:lpstr>
      <vt:lpstr>Calibri</vt:lpstr>
      <vt:lpstr>Calibri Light</vt:lpstr>
      <vt:lpstr>Cambria</vt:lpstr>
      <vt:lpstr>Dosis Light</vt:lpstr>
      <vt:lpstr>Gill Sans MT</vt:lpstr>
      <vt:lpstr>Symbol</vt:lpstr>
      <vt:lpstr>Times New Roman</vt:lpstr>
      <vt:lpstr>Titillium Web Light</vt:lpstr>
      <vt:lpstr>Wingdings</vt:lpstr>
      <vt:lpstr>Wingdings 2</vt:lpstr>
      <vt:lpstr>Dividendo</vt:lpstr>
      <vt:lpstr>Análisis para la Des-implementación de prácticas de bajo / dudoso valor EN ANDALUCIA  PROYECTO EVITA</vt:lpstr>
      <vt:lpstr>Práctica de dudoso valor  </vt:lpstr>
      <vt:lpstr>Presentación de PowerPoint</vt:lpstr>
      <vt:lpstr>RESULTADOS </vt:lpstr>
      <vt:lpstr>Estudio cualitativo. Perfil de informantes</vt:lpstr>
      <vt:lpstr>BARRERAS y FACILITADORES</vt:lpstr>
      <vt:lpstr>BARRERAS y FACILITADORES</vt:lpstr>
      <vt:lpstr>BARRERAS y FACILITADORES</vt:lpstr>
      <vt:lpstr>Umbrellla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 de aprendizaje</dc:title>
  <dc:creator>Clara Lia Bermudez Tamayo</dc:creator>
  <cp:lastModifiedBy>Antonio Olry de Labry Lima</cp:lastModifiedBy>
  <cp:revision>780</cp:revision>
  <dcterms:created xsi:type="dcterms:W3CDTF">2018-03-13T12:33:29Z</dcterms:created>
  <dcterms:modified xsi:type="dcterms:W3CDTF">2019-10-11T07:54:30Z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